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44"/>
  </p:notesMasterIdLst>
  <p:sldIdLst>
    <p:sldId id="256" r:id="rId3"/>
    <p:sldId id="262" r:id="rId4"/>
    <p:sldId id="261" r:id="rId5"/>
    <p:sldId id="302" r:id="rId6"/>
    <p:sldId id="263" r:id="rId7"/>
    <p:sldId id="264" r:id="rId8"/>
    <p:sldId id="303" r:id="rId9"/>
    <p:sldId id="304" r:id="rId10"/>
    <p:sldId id="305" r:id="rId11"/>
    <p:sldId id="265" r:id="rId12"/>
    <p:sldId id="306" r:id="rId13"/>
    <p:sldId id="307" r:id="rId14"/>
    <p:sldId id="308" r:id="rId15"/>
    <p:sldId id="309" r:id="rId16"/>
    <p:sldId id="267" r:id="rId17"/>
    <p:sldId id="310" r:id="rId18"/>
    <p:sldId id="311" r:id="rId19"/>
    <p:sldId id="312" r:id="rId20"/>
    <p:sldId id="313" r:id="rId21"/>
    <p:sldId id="268" r:id="rId22"/>
    <p:sldId id="314" r:id="rId23"/>
    <p:sldId id="315" r:id="rId24"/>
    <p:sldId id="317" r:id="rId25"/>
    <p:sldId id="318" r:id="rId26"/>
    <p:sldId id="319" r:id="rId27"/>
    <p:sldId id="320" r:id="rId28"/>
    <p:sldId id="321" r:id="rId29"/>
    <p:sldId id="323" r:id="rId30"/>
    <p:sldId id="322" r:id="rId31"/>
    <p:sldId id="324" r:id="rId32"/>
    <p:sldId id="325" r:id="rId33"/>
    <p:sldId id="326" r:id="rId34"/>
    <p:sldId id="327" r:id="rId35"/>
    <p:sldId id="328" r:id="rId36"/>
    <p:sldId id="329" r:id="rId37"/>
    <p:sldId id="330" r:id="rId38"/>
    <p:sldId id="331" r:id="rId39"/>
    <p:sldId id="332" r:id="rId40"/>
    <p:sldId id="333" r:id="rId41"/>
    <p:sldId id="334" r:id="rId42"/>
    <p:sldId id="301"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9C33"/>
    <a:srgbClr val="235697"/>
    <a:srgbClr val="8FDA56"/>
    <a:srgbClr val="1D46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37"/>
    <p:restoredTop sz="94652"/>
  </p:normalViewPr>
  <p:slideViewPr>
    <p:cSldViewPr snapToGrid="0" snapToObjects="1">
      <p:cViewPr varScale="1">
        <p:scale>
          <a:sx n="122" d="100"/>
          <a:sy n="122" d="100"/>
        </p:scale>
        <p:origin x="208" y="2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6B81AA-7EA7-4A40-9B9C-E898AAA5FDAC}" type="datetimeFigureOut">
              <a:rPr lang="en-US" smtClean="0"/>
              <a:t>8/30/18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12E6B1-506E-1249-A866-B761CF30FD90}" type="slidenum">
              <a:rPr lang="en-US" smtClean="0"/>
              <a:t>‹#›</a:t>
            </a:fld>
            <a:endParaRPr lang="en-US"/>
          </a:p>
        </p:txBody>
      </p:sp>
    </p:spTree>
    <p:extLst>
      <p:ext uri="{BB962C8B-B14F-4D97-AF65-F5344CB8AC3E}">
        <p14:creationId xmlns:p14="http://schemas.microsoft.com/office/powerpoint/2010/main" val="2062296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3</a:t>
            </a:fld>
            <a:endParaRPr lang="en-US"/>
          </a:p>
        </p:txBody>
      </p:sp>
    </p:spTree>
    <p:extLst>
      <p:ext uri="{BB962C8B-B14F-4D97-AF65-F5344CB8AC3E}">
        <p14:creationId xmlns:p14="http://schemas.microsoft.com/office/powerpoint/2010/main" val="4189516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30</a:t>
            </a:fld>
            <a:endParaRPr lang="en-US"/>
          </a:p>
        </p:txBody>
      </p:sp>
    </p:spTree>
    <p:extLst>
      <p:ext uri="{BB962C8B-B14F-4D97-AF65-F5344CB8AC3E}">
        <p14:creationId xmlns:p14="http://schemas.microsoft.com/office/powerpoint/2010/main" val="4164725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40</a:t>
            </a:fld>
            <a:endParaRPr lang="en-US"/>
          </a:p>
        </p:txBody>
      </p:sp>
    </p:spTree>
    <p:extLst>
      <p:ext uri="{BB962C8B-B14F-4D97-AF65-F5344CB8AC3E}">
        <p14:creationId xmlns:p14="http://schemas.microsoft.com/office/powerpoint/2010/main" val="58828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4</a:t>
            </a:fld>
            <a:endParaRPr lang="en-US"/>
          </a:p>
        </p:txBody>
      </p:sp>
    </p:spTree>
    <p:extLst>
      <p:ext uri="{BB962C8B-B14F-4D97-AF65-F5344CB8AC3E}">
        <p14:creationId xmlns:p14="http://schemas.microsoft.com/office/powerpoint/2010/main" val="2784731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7</a:t>
            </a:fld>
            <a:endParaRPr lang="en-US"/>
          </a:p>
        </p:txBody>
      </p:sp>
    </p:spTree>
    <p:extLst>
      <p:ext uri="{BB962C8B-B14F-4D97-AF65-F5344CB8AC3E}">
        <p14:creationId xmlns:p14="http://schemas.microsoft.com/office/powerpoint/2010/main" val="690861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11</a:t>
            </a:fld>
            <a:endParaRPr lang="en-US"/>
          </a:p>
        </p:txBody>
      </p:sp>
    </p:spTree>
    <p:extLst>
      <p:ext uri="{BB962C8B-B14F-4D97-AF65-F5344CB8AC3E}">
        <p14:creationId xmlns:p14="http://schemas.microsoft.com/office/powerpoint/2010/main" val="4042296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12</a:t>
            </a:fld>
            <a:endParaRPr lang="en-US"/>
          </a:p>
        </p:txBody>
      </p:sp>
    </p:spTree>
    <p:extLst>
      <p:ext uri="{BB962C8B-B14F-4D97-AF65-F5344CB8AC3E}">
        <p14:creationId xmlns:p14="http://schemas.microsoft.com/office/powerpoint/2010/main" val="279621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13</a:t>
            </a:fld>
            <a:endParaRPr lang="en-US"/>
          </a:p>
        </p:txBody>
      </p:sp>
    </p:spTree>
    <p:extLst>
      <p:ext uri="{BB962C8B-B14F-4D97-AF65-F5344CB8AC3E}">
        <p14:creationId xmlns:p14="http://schemas.microsoft.com/office/powerpoint/2010/main" val="2654273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14</a:t>
            </a:fld>
            <a:endParaRPr lang="en-US"/>
          </a:p>
        </p:txBody>
      </p:sp>
    </p:spTree>
    <p:extLst>
      <p:ext uri="{BB962C8B-B14F-4D97-AF65-F5344CB8AC3E}">
        <p14:creationId xmlns:p14="http://schemas.microsoft.com/office/powerpoint/2010/main" val="12403985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23</a:t>
            </a:fld>
            <a:endParaRPr lang="en-US"/>
          </a:p>
        </p:txBody>
      </p:sp>
    </p:spTree>
    <p:extLst>
      <p:ext uri="{BB962C8B-B14F-4D97-AF65-F5344CB8AC3E}">
        <p14:creationId xmlns:p14="http://schemas.microsoft.com/office/powerpoint/2010/main" val="172600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12E6B1-506E-1249-A866-B761CF30FD90}" type="slidenum">
              <a:rPr lang="en-US" smtClean="0"/>
              <a:t>28</a:t>
            </a:fld>
            <a:endParaRPr lang="en-US"/>
          </a:p>
        </p:txBody>
      </p:sp>
    </p:spTree>
    <p:extLst>
      <p:ext uri="{BB962C8B-B14F-4D97-AF65-F5344CB8AC3E}">
        <p14:creationId xmlns:p14="http://schemas.microsoft.com/office/powerpoint/2010/main" val="3083051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solidFill>
                  <a:schemeClr val="accent6"/>
                </a:solidFill>
                <a:latin typeface="Arial" charset="0"/>
                <a:ea typeface="Arial" charset="0"/>
                <a:cs typeface="Arial"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solidFill>
                  <a:schemeClr val="accent6">
                    <a:lumMod val="7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848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719D2878-7D2B-5947-A0DD-48590CE35F3C}"/>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9" name="Footer Placeholder 4">
            <a:extLst>
              <a:ext uri="{FF2B5EF4-FFF2-40B4-BE49-F238E27FC236}">
                <a16:creationId xmlns:a16="http://schemas.microsoft.com/office/drawing/2014/main" id="{0DBD972E-87C2-194D-9DB5-15D0A7221B72}"/>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DBFB0DFF-34C5-E44E-8AB5-B2C92DA65B90}"/>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250140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AD95D10E-05D5-7243-AA03-8F83F20EDD4E}"/>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8" name="Footer Placeholder 4">
            <a:extLst>
              <a:ext uri="{FF2B5EF4-FFF2-40B4-BE49-F238E27FC236}">
                <a16:creationId xmlns:a16="http://schemas.microsoft.com/office/drawing/2014/main" id="{CA0065A9-4A12-5846-935D-2D0A407BF092}"/>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A8A12736-E4C7-0B42-BFBF-327D768FB838}"/>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492424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E80415C6-2B9D-2444-B1C6-B376D2925578}"/>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8" name="Footer Placeholder 4">
            <a:extLst>
              <a:ext uri="{FF2B5EF4-FFF2-40B4-BE49-F238E27FC236}">
                <a16:creationId xmlns:a16="http://schemas.microsoft.com/office/drawing/2014/main" id="{061150D8-218E-EE48-9525-0C3ABC545CE3}"/>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96E7A44B-4248-404A-87A2-8BA2447B450C}"/>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565271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BF042-7B1F-B94F-BF5F-904CA388B330}"/>
              </a:ext>
            </a:extLst>
          </p:cNvPr>
          <p:cNvSpPr>
            <a:spLocks noGrp="1"/>
          </p:cNvSpPr>
          <p:nvPr>
            <p:ph type="ctrTitle"/>
          </p:nvPr>
        </p:nvSpPr>
        <p:spPr>
          <a:xfrm>
            <a:off x="1143000" y="1122363"/>
            <a:ext cx="6858000" cy="2387600"/>
          </a:xfrm>
          <a:prstGeom prst="rect">
            <a:avLst/>
          </a:prstGeom>
        </p:spPr>
        <p:txBody>
          <a:bodyPr anchor="b"/>
          <a:lstStyle>
            <a:lvl1pPr algn="ctr">
              <a:defRPr sz="6000" b="1">
                <a:solidFill>
                  <a:srgbClr val="529C3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6B90066E-0A59-2B4D-AD24-11484857A3F2}"/>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solidFill>
                  <a:srgbClr val="529C3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0CD09FA4-2137-534D-BA06-8AEBBCCE0C5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5" name="Footer Placeholder 4">
            <a:extLst>
              <a:ext uri="{FF2B5EF4-FFF2-40B4-BE49-F238E27FC236}">
                <a16:creationId xmlns:a16="http://schemas.microsoft.com/office/drawing/2014/main" id="{78C51A2A-2AAA-1749-BB07-28C972E5291B}"/>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C949302-8E98-824A-8DD1-BC447609F278}"/>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75871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65DF0DE-736C-9247-9806-6A7997AFF75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5" name="Footer Placeholder 4">
            <a:extLst>
              <a:ext uri="{FF2B5EF4-FFF2-40B4-BE49-F238E27FC236}">
                <a16:creationId xmlns:a16="http://schemas.microsoft.com/office/drawing/2014/main" id="{986DF7EF-EEEC-1A45-A02F-FCEFE5897842}"/>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C63BFF8-8582-9049-8CE1-7543FDD7A033}"/>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
        <p:nvSpPr>
          <p:cNvPr id="7" name="Title 1">
            <a:extLst>
              <a:ext uri="{FF2B5EF4-FFF2-40B4-BE49-F238E27FC236}">
                <a16:creationId xmlns:a16="http://schemas.microsoft.com/office/drawing/2014/main" id="{2D802CA5-2CCB-B548-B59D-9D1C695F8AC0}"/>
              </a:ext>
            </a:extLst>
          </p:cNvPr>
          <p:cNvSpPr>
            <a:spLocks noGrp="1"/>
          </p:cNvSpPr>
          <p:nvPr>
            <p:ph type="ctrTitle"/>
          </p:nvPr>
        </p:nvSpPr>
        <p:spPr>
          <a:xfrm>
            <a:off x="1143000" y="0"/>
            <a:ext cx="6858000" cy="1277957"/>
          </a:xfrm>
          <a:prstGeom prst="rect">
            <a:avLst/>
          </a:prstGeom>
        </p:spPr>
        <p:txBody>
          <a:bodyPr/>
          <a:lstStyle/>
          <a:p>
            <a:r>
              <a:rPr lang="en-US" dirty="0"/>
              <a:t>Training Overview</a:t>
            </a:r>
          </a:p>
        </p:txBody>
      </p:sp>
    </p:spTree>
    <p:extLst>
      <p:ext uri="{BB962C8B-B14F-4D97-AF65-F5344CB8AC3E}">
        <p14:creationId xmlns:p14="http://schemas.microsoft.com/office/powerpoint/2010/main" val="2917088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35A6-E036-8E44-BF9F-85201127DC7F}"/>
              </a:ext>
            </a:extLst>
          </p:cNvPr>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A7F305-D482-3F49-BE28-4CD07D2A91DC}"/>
              </a:ext>
            </a:extLst>
          </p:cNvPr>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2100BB-0B36-CF49-858D-2BAD57CA5660}"/>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5" name="Footer Placeholder 4">
            <a:extLst>
              <a:ext uri="{FF2B5EF4-FFF2-40B4-BE49-F238E27FC236}">
                <a16:creationId xmlns:a16="http://schemas.microsoft.com/office/drawing/2014/main" id="{1A0754A8-21B1-7641-8A00-70AC80BEFED9}"/>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55C0532-EEF3-3649-A585-655A0796D092}"/>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131277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0D22-5ACB-624B-A78D-D550FBFC4912}"/>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D1CD438-997B-F845-922F-2946D2CA1311}"/>
              </a:ext>
            </a:extLst>
          </p:cNvPr>
          <p:cNvSpPr>
            <a:spLocks noGrp="1"/>
          </p:cNvSpPr>
          <p:nvPr>
            <p:ph sz="half" idx="1"/>
          </p:nvPr>
        </p:nvSpPr>
        <p:spPr>
          <a:xfrm>
            <a:off x="62865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0E1E49-A84C-A343-A915-11A323E8D5B6}"/>
              </a:ext>
            </a:extLst>
          </p:cNvPr>
          <p:cNvSpPr>
            <a:spLocks noGrp="1"/>
          </p:cNvSpPr>
          <p:nvPr>
            <p:ph sz="half" idx="2"/>
          </p:nvPr>
        </p:nvSpPr>
        <p:spPr>
          <a:xfrm>
            <a:off x="464820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C43F98-AE77-A544-A640-E4A73CB0171D}"/>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6" name="Footer Placeholder 5">
            <a:extLst>
              <a:ext uri="{FF2B5EF4-FFF2-40B4-BE49-F238E27FC236}">
                <a16:creationId xmlns:a16="http://schemas.microsoft.com/office/drawing/2014/main" id="{6D2FCEC9-C64F-7846-81C4-CF92454810C3}"/>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317430A-854A-A645-A048-6B05E61082A9}"/>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3696913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84705-4215-624A-B00A-8D7FF67FB479}"/>
              </a:ext>
            </a:extLst>
          </p:cNvPr>
          <p:cNvSpPr>
            <a:spLocks noGrp="1"/>
          </p:cNvSpPr>
          <p:nvPr>
            <p:ph type="title"/>
          </p:nvPr>
        </p:nvSpPr>
        <p:spPr>
          <a:xfrm>
            <a:off x="630238" y="365125"/>
            <a:ext cx="78867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DC8CAEB-CB93-B543-99BF-FCBA7943D0D2}"/>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DABA6C1-1EB7-1A44-8086-D77C974D12CB}"/>
              </a:ext>
            </a:extLst>
          </p:cNvPr>
          <p:cNvSpPr>
            <a:spLocks noGrp="1"/>
          </p:cNvSpPr>
          <p:nvPr>
            <p:ph sz="half" idx="2"/>
          </p:nvPr>
        </p:nvSpPr>
        <p:spPr>
          <a:xfrm>
            <a:off x="630238" y="2505075"/>
            <a:ext cx="386873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ED65E2-A4AE-6042-992D-D50878717221}"/>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A5DF9DF-52AF-A442-84CD-223ABB6DC042}"/>
              </a:ext>
            </a:extLst>
          </p:cNvPr>
          <p:cNvSpPr>
            <a:spLocks noGrp="1"/>
          </p:cNvSpPr>
          <p:nvPr>
            <p:ph sz="quarter" idx="4"/>
          </p:nvPr>
        </p:nvSpPr>
        <p:spPr>
          <a:xfrm>
            <a:off x="4629150" y="2505075"/>
            <a:ext cx="38877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F40BB1-1A76-3A42-8C1F-B30A6DE5B389}"/>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8" name="Footer Placeholder 7">
            <a:extLst>
              <a:ext uri="{FF2B5EF4-FFF2-40B4-BE49-F238E27FC236}">
                <a16:creationId xmlns:a16="http://schemas.microsoft.com/office/drawing/2014/main" id="{86E21B77-0294-1E45-9289-EE04381841C8}"/>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753E3EF-F1CD-E74A-94A7-CA4BA5FFBDEB}"/>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643187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95E8-28E8-D544-97D0-802F5FDD546D}"/>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3A3AB22-9364-6A4C-8134-2B310EA37496}"/>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4" name="Footer Placeholder 3">
            <a:extLst>
              <a:ext uri="{FF2B5EF4-FFF2-40B4-BE49-F238E27FC236}">
                <a16:creationId xmlns:a16="http://schemas.microsoft.com/office/drawing/2014/main" id="{3FCA2A14-36A4-B14D-AC45-99976854C6E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91132A53-A3BA-3C42-ABDF-4520E18E95DE}"/>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782325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FCFB9-C280-224D-A485-3D19BE63641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3" name="Footer Placeholder 2">
            <a:extLst>
              <a:ext uri="{FF2B5EF4-FFF2-40B4-BE49-F238E27FC236}">
                <a16:creationId xmlns:a16="http://schemas.microsoft.com/office/drawing/2014/main" id="{C28BC116-EA2E-ED44-8FC0-A159F88039A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2CD2409-59BA-2E43-89F1-60D6A147B3A9}"/>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384093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2792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7F5DF-1D75-7F4C-8A47-1D083AB72A73}"/>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9603E92-827E-8C49-8A94-2E9208968D9F}"/>
              </a:ext>
            </a:extLst>
          </p:cNvPr>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5F8DD6-1B39-4042-BBC1-42A748E56465}"/>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F740E1-31DF-AD44-B0D1-A13F3C3753F8}"/>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6" name="Footer Placeholder 5">
            <a:extLst>
              <a:ext uri="{FF2B5EF4-FFF2-40B4-BE49-F238E27FC236}">
                <a16:creationId xmlns:a16="http://schemas.microsoft.com/office/drawing/2014/main" id="{612E110E-37DE-E64D-87FB-F310C70965D8}"/>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300E8DB-8C15-AB42-BF1C-9352121CF521}"/>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2181528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739A3-9DD3-D149-A627-0C5D18C9EA94}"/>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A17731-C512-ED4A-A905-0F5B41023B20}"/>
              </a:ext>
            </a:extLst>
          </p:cNvPr>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D59B63-9986-BF49-A6F9-8263849B9A81}"/>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C1B56-3578-1D4C-BFC9-655C01619CF0}"/>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6" name="Footer Placeholder 5">
            <a:extLst>
              <a:ext uri="{FF2B5EF4-FFF2-40B4-BE49-F238E27FC236}">
                <a16:creationId xmlns:a16="http://schemas.microsoft.com/office/drawing/2014/main" id="{BCA20E7F-6EDF-E448-91DA-2F7FDFBCE174}"/>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74FDEA1-B7F4-7641-8D02-2042CDA9EF73}"/>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2483557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F7961-78A6-B24A-86E6-9544315C790E}"/>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FA299A-5127-F044-9C77-E5D32994E579}"/>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5296FB-4EDA-9444-A4E6-2695B15E1963}"/>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5" name="Footer Placeholder 4">
            <a:extLst>
              <a:ext uri="{FF2B5EF4-FFF2-40B4-BE49-F238E27FC236}">
                <a16:creationId xmlns:a16="http://schemas.microsoft.com/office/drawing/2014/main" id="{FB7DA18E-2DA2-3B4A-BF5B-39D65F826B3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75F58A6-71A3-E84E-949D-CD1B98BB509F}"/>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968743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68E6D6-1B07-9045-9084-FDC548D7DB35}"/>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29D8ECA-903E-374F-AE9F-0370722D4A95}"/>
              </a:ext>
            </a:extLst>
          </p:cNvPr>
          <p:cNvSpPr>
            <a:spLocks noGrp="1"/>
          </p:cNvSpPr>
          <p:nvPr>
            <p:ph type="body" orient="vert" idx="1"/>
          </p:nvPr>
        </p:nvSpPr>
        <p:spPr>
          <a:xfrm>
            <a:off x="628650" y="365125"/>
            <a:ext cx="57626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BFA25-DEED-804A-A025-458CE36CAF16}"/>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8/30/18</a:t>
            </a:fld>
            <a:endParaRPr lang="en-US"/>
          </a:p>
        </p:txBody>
      </p:sp>
      <p:sp>
        <p:nvSpPr>
          <p:cNvPr id="5" name="Footer Placeholder 4">
            <a:extLst>
              <a:ext uri="{FF2B5EF4-FFF2-40B4-BE49-F238E27FC236}">
                <a16:creationId xmlns:a16="http://schemas.microsoft.com/office/drawing/2014/main" id="{3AD4C63A-4EE3-9A42-89C6-534DF507A83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2306F0D-D6EA-9342-997D-843D71EC3EB5}"/>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188493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5" name="Footer Placeholder 4"/>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6" name="Slide Number Placeholder 5"/>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305318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a:noFill/>
        </p:spPr>
        <p:txBody>
          <a:bodyPr/>
          <a:lstStyle>
            <a:lvl1pPr marL="0" indent="0">
              <a:buNone/>
              <a:defRPr sz="2400">
                <a:solidFill>
                  <a:schemeClr val="accent6">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3">
            <a:extLst>
              <a:ext uri="{FF2B5EF4-FFF2-40B4-BE49-F238E27FC236}">
                <a16:creationId xmlns:a16="http://schemas.microsoft.com/office/drawing/2014/main" id="{AF8D711E-D526-0B44-93B6-20C9BBDE085D}"/>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8" name="Footer Placeholder 4">
            <a:extLst>
              <a:ext uri="{FF2B5EF4-FFF2-40B4-BE49-F238E27FC236}">
                <a16:creationId xmlns:a16="http://schemas.microsoft.com/office/drawing/2014/main" id="{D932155A-9C37-2345-B059-21D628C52F2E}"/>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F00F30C2-A01B-5746-AE0B-85F0C4B5528A}"/>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47260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BE8266A9-D8C6-724E-A19F-D8D9701C8BA9}"/>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9" name="Footer Placeholder 4">
            <a:extLst>
              <a:ext uri="{FF2B5EF4-FFF2-40B4-BE49-F238E27FC236}">
                <a16:creationId xmlns:a16="http://schemas.microsoft.com/office/drawing/2014/main" id="{3D6DA536-3089-674E-8280-62732C4F2F8E}"/>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C4032D55-247A-1240-906A-14E066893ED7}"/>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901460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a:extLst>
              <a:ext uri="{FF2B5EF4-FFF2-40B4-BE49-F238E27FC236}">
                <a16:creationId xmlns:a16="http://schemas.microsoft.com/office/drawing/2014/main" id="{C5747D2E-BCBD-154A-BC84-F14A7C22930E}"/>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11" name="Footer Placeholder 4">
            <a:extLst>
              <a:ext uri="{FF2B5EF4-FFF2-40B4-BE49-F238E27FC236}">
                <a16:creationId xmlns:a16="http://schemas.microsoft.com/office/drawing/2014/main" id="{7E17B7D5-DCE5-8249-B3D4-39BA767F8B8F}"/>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2" name="Slide Number Placeholder 5">
            <a:extLst>
              <a:ext uri="{FF2B5EF4-FFF2-40B4-BE49-F238E27FC236}">
                <a16:creationId xmlns:a16="http://schemas.microsoft.com/office/drawing/2014/main" id="{629BA9A7-46AC-3D4B-BF67-E119C1031ACE}"/>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49901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3">
            <a:extLst>
              <a:ext uri="{FF2B5EF4-FFF2-40B4-BE49-F238E27FC236}">
                <a16:creationId xmlns:a16="http://schemas.microsoft.com/office/drawing/2014/main" id="{8BB109B2-52F6-D64F-895B-7DDEB8F61743}"/>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7" name="Footer Placeholder 4">
            <a:extLst>
              <a:ext uri="{FF2B5EF4-FFF2-40B4-BE49-F238E27FC236}">
                <a16:creationId xmlns:a16="http://schemas.microsoft.com/office/drawing/2014/main" id="{F906AEE0-8CFE-DE47-923D-6A60A31F8431}"/>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8" name="Slide Number Placeholder 5">
            <a:extLst>
              <a:ext uri="{FF2B5EF4-FFF2-40B4-BE49-F238E27FC236}">
                <a16:creationId xmlns:a16="http://schemas.microsoft.com/office/drawing/2014/main" id="{859F9521-D58A-3C41-AF7A-E1765C6CFEB7}"/>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83910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006CFC39-CC74-9D47-9622-18CA52C17BE8}"/>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6" name="Footer Placeholder 4">
            <a:extLst>
              <a:ext uri="{FF2B5EF4-FFF2-40B4-BE49-F238E27FC236}">
                <a16:creationId xmlns:a16="http://schemas.microsoft.com/office/drawing/2014/main" id="{D636376F-441B-7C47-9E3F-2194C39DB26A}"/>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7" name="Slide Number Placeholder 5">
            <a:extLst>
              <a:ext uri="{FF2B5EF4-FFF2-40B4-BE49-F238E27FC236}">
                <a16:creationId xmlns:a16="http://schemas.microsoft.com/office/drawing/2014/main" id="{0CB04E55-49E2-2A45-9CAF-8F420E260539}"/>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548725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1C2C7551-8443-5D40-8569-808EA3ED2846}"/>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9" name="Footer Placeholder 4">
            <a:extLst>
              <a:ext uri="{FF2B5EF4-FFF2-40B4-BE49-F238E27FC236}">
                <a16:creationId xmlns:a16="http://schemas.microsoft.com/office/drawing/2014/main" id="{65B64C2E-E22E-9341-A394-796A8CC5954C}"/>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DE56665B-C410-6F4D-BE83-F767C1F40A59}"/>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9232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a:noFill/>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a:extLst>
              <a:ext uri="{FF2B5EF4-FFF2-40B4-BE49-F238E27FC236}">
                <a16:creationId xmlns:a16="http://schemas.microsoft.com/office/drawing/2014/main" id="{135C42A9-C92D-E441-8376-9B9BABBE86C6}"/>
              </a:ext>
            </a:extLst>
          </p:cNvPr>
          <p:cNvSpPr>
            <a:spLocks noGrp="1"/>
          </p:cNvSpPr>
          <p:nvPr>
            <p:ph type="dt" sz="half" idx="2"/>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8/30/18</a:t>
            </a:fld>
            <a:endParaRPr lang="en-US"/>
          </a:p>
        </p:txBody>
      </p:sp>
      <p:sp>
        <p:nvSpPr>
          <p:cNvPr id="8" name="Footer Placeholder 4">
            <a:extLst>
              <a:ext uri="{FF2B5EF4-FFF2-40B4-BE49-F238E27FC236}">
                <a16:creationId xmlns:a16="http://schemas.microsoft.com/office/drawing/2014/main" id="{B7FEC16A-AD48-1C41-A73C-B1EC898BBD22}"/>
              </a:ext>
            </a:extLst>
          </p:cNvPr>
          <p:cNvSpPr>
            <a:spLocks noGrp="1"/>
          </p:cNvSpPr>
          <p:nvPr>
            <p:ph type="ftr" sz="quarter" idx="3"/>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C8ADE32A-8234-3E46-BF9B-91998110C6C9}"/>
              </a:ext>
            </a:extLst>
          </p:cNvPr>
          <p:cNvSpPr>
            <a:spLocks noGrp="1"/>
          </p:cNvSpPr>
          <p:nvPr>
            <p:ph type="sldNum" sz="quarter" idx="4"/>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556394160"/>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kern="1200">
          <a:solidFill>
            <a:schemeClr val="accent6">
              <a:lumMod val="75000"/>
            </a:schemeClr>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6">
              <a:lumMod val="75000"/>
            </a:schemeClr>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6">
              <a:lumMod val="75000"/>
            </a:schemeClr>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lumMod val="75000"/>
            </a:schemeClr>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Wingdings" pitchFamily="2" charset="2"/>
        <a:buChar char="§"/>
        <a:defRPr sz="1800" kern="1200">
          <a:solidFill>
            <a:schemeClr val="accent6">
              <a:lumMod val="75000"/>
            </a:schemeClr>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Helvetica" pitchFamily="2" charset="0"/>
        <a:buChar char="‣"/>
        <a:defRPr sz="1800" kern="1200">
          <a:solidFill>
            <a:schemeClr val="accent6">
              <a:lumMod val="75000"/>
            </a:schemeClr>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8077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hyperlink" Target="http://www.ndarc.unsw.edu.au/"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06677"/>
            <a:ext cx="7772400" cy="2387600"/>
          </a:xfrm>
        </p:spPr>
        <p:txBody>
          <a:bodyPr/>
          <a:lstStyle/>
          <a:p>
            <a:r>
              <a:rPr lang="en-AU" altLang="en-US" dirty="0">
                <a:solidFill>
                  <a:srgbClr val="529C33"/>
                </a:solidFill>
              </a:rPr>
              <a:t>Queensland Needle Syringe Program</a:t>
            </a:r>
            <a:endParaRPr lang="en-US" dirty="0">
              <a:solidFill>
                <a:srgbClr val="529C33"/>
              </a:solidFill>
            </a:endParaRPr>
          </a:p>
        </p:txBody>
      </p:sp>
      <p:sp>
        <p:nvSpPr>
          <p:cNvPr id="3" name="Subtitle 2"/>
          <p:cNvSpPr>
            <a:spLocks noGrp="1"/>
          </p:cNvSpPr>
          <p:nvPr>
            <p:ph type="subTitle" idx="1"/>
          </p:nvPr>
        </p:nvSpPr>
        <p:spPr/>
        <p:txBody>
          <a:bodyPr/>
          <a:lstStyle/>
          <a:p>
            <a:r>
              <a:rPr lang="en-AU" altLang="en-US" dirty="0">
                <a:solidFill>
                  <a:srgbClr val="529C33"/>
                </a:solidFill>
              </a:rPr>
              <a:t>NSP Service Provision – Theory into Practice</a:t>
            </a:r>
            <a:endParaRPr lang="en-US" dirty="0">
              <a:solidFill>
                <a:srgbClr val="529C33"/>
              </a:solidFill>
            </a:endParaRPr>
          </a:p>
        </p:txBody>
      </p:sp>
    </p:spTree>
    <p:extLst>
      <p:ext uri="{BB962C8B-B14F-4D97-AF65-F5344CB8AC3E}">
        <p14:creationId xmlns:p14="http://schemas.microsoft.com/office/powerpoint/2010/main" val="1011692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EE8882C-9B91-5743-88BD-206294AD55D1}"/>
              </a:ext>
            </a:extLst>
          </p:cNvPr>
          <p:cNvGrpSpPr/>
          <p:nvPr/>
        </p:nvGrpSpPr>
        <p:grpSpPr>
          <a:xfrm>
            <a:off x="1362088" y="2876550"/>
            <a:ext cx="2057400" cy="3981450"/>
            <a:chOff x="247650" y="3028951"/>
            <a:chExt cx="2057400" cy="3981450"/>
          </a:xfrm>
        </p:grpSpPr>
        <p:sp>
          <p:nvSpPr>
            <p:cNvPr id="22" name="Rectangle 21">
              <a:extLst>
                <a:ext uri="{FF2B5EF4-FFF2-40B4-BE49-F238E27FC236}">
                  <a16:creationId xmlns:a16="http://schemas.microsoft.com/office/drawing/2014/main" id="{D8F43A0E-EA5F-1047-9FA2-C251878A1D94}"/>
                </a:ext>
              </a:extLst>
            </p:cNvPr>
            <p:cNvSpPr/>
            <p:nvPr/>
          </p:nvSpPr>
          <p:spPr>
            <a:xfrm>
              <a:off x="247650" y="3028951"/>
              <a:ext cx="2057400" cy="3981450"/>
            </a:xfrm>
            <a:prstGeom prst="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6863BD3-D5E6-824E-BD22-7EFEDA32EB2B}"/>
                </a:ext>
              </a:extLst>
            </p:cNvPr>
            <p:cNvSpPr txBox="1"/>
            <p:nvPr/>
          </p:nvSpPr>
          <p:spPr>
            <a:xfrm>
              <a:off x="247650" y="4224661"/>
              <a:ext cx="2057400" cy="1015663"/>
            </a:xfrm>
            <a:prstGeom prst="rect">
              <a:avLst/>
            </a:prstGeom>
            <a:noFill/>
          </p:spPr>
          <p:txBody>
            <a:bodyPr wrap="square" rtlCol="0">
              <a:spAutoFit/>
            </a:bodyPr>
            <a:lstStyle/>
            <a:p>
              <a:pPr algn="ctr"/>
              <a:r>
                <a:rPr lang="en-US" altLang="en-US" sz="2000" dirty="0">
                  <a:solidFill>
                    <a:srgbClr val="000000"/>
                  </a:solidFill>
                  <a:latin typeface="Arial" panose="020B0604020202020204" pitchFamily="34" charset="0"/>
                  <a:cs typeface="Arial" panose="020B0604020202020204" pitchFamily="34" charset="0"/>
                </a:rPr>
                <a:t>Non-judgmental, professional approach</a:t>
              </a:r>
              <a:endParaRPr lang="en-US" sz="2000" dirty="0">
                <a:latin typeface="Arial" panose="020B0604020202020204" pitchFamily="34" charset="0"/>
                <a:cs typeface="Arial" panose="020B0604020202020204" pitchFamily="34" charset="0"/>
              </a:endParaRPr>
            </a:p>
          </p:txBody>
        </p:sp>
      </p:gr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304309"/>
            <a:ext cx="9144000" cy="1277957"/>
          </a:xfrm>
        </p:spPr>
        <p:txBody>
          <a:bodyPr/>
          <a:lstStyle/>
          <a:p>
            <a:r>
              <a:rPr lang="en-AU" altLang="en-US" dirty="0"/>
              <a:t>ALL Qld NSPs must</a:t>
            </a:r>
            <a:endParaRPr lang="en-US" sz="1400" b="0" dirty="0"/>
          </a:p>
        </p:txBody>
      </p:sp>
      <p:grpSp>
        <p:nvGrpSpPr>
          <p:cNvPr id="24" name="Group 23">
            <a:extLst>
              <a:ext uri="{FF2B5EF4-FFF2-40B4-BE49-F238E27FC236}">
                <a16:creationId xmlns:a16="http://schemas.microsoft.com/office/drawing/2014/main" id="{2729A987-AFB6-F24E-A8E5-662E0D896A88}"/>
              </a:ext>
            </a:extLst>
          </p:cNvPr>
          <p:cNvGrpSpPr/>
          <p:nvPr/>
        </p:nvGrpSpPr>
        <p:grpSpPr>
          <a:xfrm>
            <a:off x="3559188" y="2876551"/>
            <a:ext cx="2057400" cy="4001896"/>
            <a:chOff x="247650" y="3008505"/>
            <a:chExt cx="2057400" cy="4001896"/>
          </a:xfrm>
        </p:grpSpPr>
        <p:sp>
          <p:nvSpPr>
            <p:cNvPr id="25" name="Rectangle 24">
              <a:extLst>
                <a:ext uri="{FF2B5EF4-FFF2-40B4-BE49-F238E27FC236}">
                  <a16:creationId xmlns:a16="http://schemas.microsoft.com/office/drawing/2014/main" id="{F7C4A4B6-23D4-CD43-9E90-4B2743F077A2}"/>
                </a:ext>
              </a:extLst>
            </p:cNvPr>
            <p:cNvSpPr/>
            <p:nvPr/>
          </p:nvSpPr>
          <p:spPr>
            <a:xfrm>
              <a:off x="247650" y="3008505"/>
              <a:ext cx="2057400" cy="4001896"/>
            </a:xfrm>
            <a:prstGeom prst="rect">
              <a:avLst/>
            </a:prstGeom>
            <a:solidFill>
              <a:srgbClr val="529C3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64B54CE7-00E5-0C4A-BA74-61A51D6CC5B6}"/>
                </a:ext>
              </a:extLst>
            </p:cNvPr>
            <p:cNvSpPr txBox="1"/>
            <p:nvPr/>
          </p:nvSpPr>
          <p:spPr>
            <a:xfrm>
              <a:off x="247650" y="4204214"/>
              <a:ext cx="2057400" cy="1015663"/>
            </a:xfrm>
            <a:prstGeom prst="rect">
              <a:avLst/>
            </a:prstGeom>
            <a:noFill/>
          </p:spPr>
          <p:txBody>
            <a:bodyPr wrap="square" rtlCol="0">
              <a:spAutoFit/>
            </a:bodyPr>
            <a:lstStyle/>
            <a:p>
              <a:pPr algn="ctr"/>
              <a:r>
                <a:rPr lang="en-US" altLang="en-US" sz="2000" dirty="0">
                  <a:solidFill>
                    <a:srgbClr val="000000"/>
                  </a:solidFill>
                  <a:latin typeface="Arial" panose="020B0604020202020204" pitchFamily="34" charset="0"/>
                  <a:cs typeface="Arial" panose="020B0604020202020204" pitchFamily="34" charset="0"/>
                </a:rPr>
                <a:t>Supply equipment and record statistics</a:t>
              </a:r>
              <a:endParaRPr lang="en-US" sz="2000" dirty="0">
                <a:latin typeface="Arial" panose="020B060402020202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BF15A3AD-8D1A-224D-B632-354A7A14AF00}"/>
              </a:ext>
            </a:extLst>
          </p:cNvPr>
          <p:cNvGrpSpPr/>
          <p:nvPr/>
        </p:nvGrpSpPr>
        <p:grpSpPr>
          <a:xfrm>
            <a:off x="5756288" y="2876551"/>
            <a:ext cx="2057400" cy="3992292"/>
            <a:chOff x="247650" y="3018109"/>
            <a:chExt cx="2057400" cy="3992292"/>
          </a:xfrm>
        </p:grpSpPr>
        <p:sp>
          <p:nvSpPr>
            <p:cNvPr id="28" name="Rectangle 27">
              <a:extLst>
                <a:ext uri="{FF2B5EF4-FFF2-40B4-BE49-F238E27FC236}">
                  <a16:creationId xmlns:a16="http://schemas.microsoft.com/office/drawing/2014/main" id="{0FE828E3-2262-8841-9864-B846B47B05F5}"/>
                </a:ext>
              </a:extLst>
            </p:cNvPr>
            <p:cNvSpPr/>
            <p:nvPr/>
          </p:nvSpPr>
          <p:spPr>
            <a:xfrm>
              <a:off x="247650" y="3018109"/>
              <a:ext cx="2057400" cy="3992292"/>
            </a:xfrm>
            <a:prstGeom prst="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7F67648-AD06-EE4B-B7BF-5B06604ECEB5}"/>
                </a:ext>
              </a:extLst>
            </p:cNvPr>
            <p:cNvSpPr txBox="1"/>
            <p:nvPr/>
          </p:nvSpPr>
          <p:spPr>
            <a:xfrm>
              <a:off x="247650" y="4213818"/>
              <a:ext cx="2057400" cy="1938992"/>
            </a:xfrm>
            <a:prstGeom prst="rect">
              <a:avLst/>
            </a:prstGeom>
            <a:noFill/>
          </p:spPr>
          <p:txBody>
            <a:bodyPr wrap="square" rtlCol="0">
              <a:spAutoFit/>
            </a:bodyPr>
            <a:lstStyle/>
            <a:p>
              <a:pPr algn="ctr"/>
              <a:r>
                <a:rPr lang="en-US" altLang="en-US" sz="2000" dirty="0">
                  <a:solidFill>
                    <a:srgbClr val="000000"/>
                  </a:solidFill>
                  <a:latin typeface="Arial" panose="020B0604020202020204" pitchFamily="34" charset="0"/>
                  <a:cs typeface="Arial" panose="020B0604020202020204" pitchFamily="34" charset="0"/>
                </a:rPr>
                <a:t>Provide information, referral, </a:t>
              </a:r>
            </a:p>
            <a:p>
              <a:pPr algn="ctr"/>
              <a:r>
                <a:rPr lang="en-US" altLang="en-US" sz="2000" dirty="0">
                  <a:solidFill>
                    <a:srgbClr val="000000"/>
                  </a:solidFill>
                  <a:latin typeface="Arial" panose="020B0604020202020204" pitchFamily="34" charset="0"/>
                  <a:cs typeface="Arial" panose="020B0604020202020204" pitchFamily="34" charset="0"/>
                </a:rPr>
                <a:t>support and assessment, as required</a:t>
              </a:r>
              <a:endParaRPr lang="en-US" sz="2000" dirty="0">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55E5A80B-BBCF-2449-8630-29367FF7C428}"/>
              </a:ext>
            </a:extLst>
          </p:cNvPr>
          <p:cNvGrpSpPr/>
          <p:nvPr/>
        </p:nvGrpSpPr>
        <p:grpSpPr>
          <a:xfrm>
            <a:off x="5756288" y="1896274"/>
            <a:ext cx="2057400" cy="2057400"/>
            <a:chOff x="4641850" y="2620178"/>
            <a:chExt cx="2057400" cy="2057400"/>
          </a:xfrm>
        </p:grpSpPr>
        <p:sp>
          <p:nvSpPr>
            <p:cNvPr id="10" name="Oval 9">
              <a:extLst>
                <a:ext uri="{FF2B5EF4-FFF2-40B4-BE49-F238E27FC236}">
                  <a16:creationId xmlns:a16="http://schemas.microsoft.com/office/drawing/2014/main" id="{8369D802-8542-8740-833A-86B9314FD65A}"/>
                </a:ext>
              </a:extLst>
            </p:cNvPr>
            <p:cNvSpPr/>
            <p:nvPr/>
          </p:nvSpPr>
          <p:spPr>
            <a:xfrm>
              <a:off x="4641850" y="2620178"/>
              <a:ext cx="2057400" cy="2057400"/>
            </a:xfrm>
            <a:prstGeom prst="ellipse">
              <a:avLst/>
            </a:prstGeom>
            <a:solidFill>
              <a:srgbClr val="235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BFEB02E-EBA4-E642-A04C-F913187F9107}"/>
                </a:ext>
              </a:extLst>
            </p:cNvPr>
            <p:cNvSpPr txBox="1"/>
            <p:nvPr/>
          </p:nvSpPr>
          <p:spPr>
            <a:xfrm>
              <a:off x="4641850" y="2987156"/>
              <a:ext cx="2057400" cy="1323439"/>
            </a:xfrm>
            <a:prstGeom prst="rect">
              <a:avLst/>
            </a:prstGeom>
            <a:noFill/>
          </p:spPr>
          <p:txBody>
            <a:bodyPr wrap="square" rtlCol="0">
              <a:spAutoFit/>
            </a:bodyPr>
            <a:lstStyle/>
            <a:p>
              <a:pPr algn="ctr"/>
              <a:r>
                <a:rPr lang="en-US" sz="8000" b="1" dirty="0">
                  <a:solidFill>
                    <a:schemeClr val="bg1"/>
                  </a:solidFill>
                  <a:latin typeface="Arial" panose="020B0604020202020204" pitchFamily="34" charset="0"/>
                  <a:cs typeface="Arial" panose="020B0604020202020204" pitchFamily="34" charset="0"/>
                </a:rPr>
                <a:t>P</a:t>
              </a:r>
            </a:p>
          </p:txBody>
        </p:sp>
      </p:grpSp>
      <p:grpSp>
        <p:nvGrpSpPr>
          <p:cNvPr id="18" name="Group 17">
            <a:extLst>
              <a:ext uri="{FF2B5EF4-FFF2-40B4-BE49-F238E27FC236}">
                <a16:creationId xmlns:a16="http://schemas.microsoft.com/office/drawing/2014/main" id="{A6083B65-D976-DC4F-8593-6B06F3E4B5E0}"/>
              </a:ext>
            </a:extLst>
          </p:cNvPr>
          <p:cNvGrpSpPr/>
          <p:nvPr/>
        </p:nvGrpSpPr>
        <p:grpSpPr>
          <a:xfrm>
            <a:off x="3559188" y="1896274"/>
            <a:ext cx="2057400" cy="2057400"/>
            <a:chOff x="2444750" y="2620178"/>
            <a:chExt cx="2057400" cy="2057400"/>
          </a:xfrm>
        </p:grpSpPr>
        <p:sp>
          <p:nvSpPr>
            <p:cNvPr id="9" name="Oval 8">
              <a:extLst>
                <a:ext uri="{FF2B5EF4-FFF2-40B4-BE49-F238E27FC236}">
                  <a16:creationId xmlns:a16="http://schemas.microsoft.com/office/drawing/2014/main" id="{68276697-12C1-314A-9040-9050B3C1A712}"/>
                </a:ext>
              </a:extLst>
            </p:cNvPr>
            <p:cNvSpPr/>
            <p:nvPr/>
          </p:nvSpPr>
          <p:spPr>
            <a:xfrm>
              <a:off x="2444750" y="2620178"/>
              <a:ext cx="2057400" cy="2057400"/>
            </a:xfrm>
            <a:prstGeom prst="ellipse">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994C30D-939E-4740-A459-BDCDA14221BB}"/>
                </a:ext>
              </a:extLst>
            </p:cNvPr>
            <p:cNvSpPr txBox="1"/>
            <p:nvPr/>
          </p:nvSpPr>
          <p:spPr>
            <a:xfrm>
              <a:off x="2444750" y="2987156"/>
              <a:ext cx="2057400" cy="1323439"/>
            </a:xfrm>
            <a:prstGeom prst="rect">
              <a:avLst/>
            </a:prstGeom>
            <a:noFill/>
          </p:spPr>
          <p:txBody>
            <a:bodyPr wrap="square" rtlCol="0">
              <a:spAutoFit/>
            </a:bodyPr>
            <a:lstStyle/>
            <a:p>
              <a:pPr algn="ctr"/>
              <a:r>
                <a:rPr lang="en-US" sz="8000" b="1" dirty="0">
                  <a:solidFill>
                    <a:schemeClr val="bg1"/>
                  </a:solidFill>
                  <a:latin typeface="Arial" panose="020B0604020202020204" pitchFamily="34" charset="0"/>
                  <a:cs typeface="Arial" panose="020B0604020202020204" pitchFamily="34" charset="0"/>
                </a:rPr>
                <a:t>S</a:t>
              </a:r>
            </a:p>
          </p:txBody>
        </p:sp>
      </p:grpSp>
      <p:grpSp>
        <p:nvGrpSpPr>
          <p:cNvPr id="17" name="Group 16">
            <a:extLst>
              <a:ext uri="{FF2B5EF4-FFF2-40B4-BE49-F238E27FC236}">
                <a16:creationId xmlns:a16="http://schemas.microsoft.com/office/drawing/2014/main" id="{A967C962-2909-9346-B2AA-2B5095EA67CE}"/>
              </a:ext>
            </a:extLst>
          </p:cNvPr>
          <p:cNvGrpSpPr/>
          <p:nvPr/>
        </p:nvGrpSpPr>
        <p:grpSpPr>
          <a:xfrm>
            <a:off x="1362088" y="1896274"/>
            <a:ext cx="2057400" cy="2057400"/>
            <a:chOff x="247650" y="2620178"/>
            <a:chExt cx="2057400" cy="2057400"/>
          </a:xfrm>
        </p:grpSpPr>
        <p:sp>
          <p:nvSpPr>
            <p:cNvPr id="8" name="Oval 7">
              <a:extLst>
                <a:ext uri="{FF2B5EF4-FFF2-40B4-BE49-F238E27FC236}">
                  <a16:creationId xmlns:a16="http://schemas.microsoft.com/office/drawing/2014/main" id="{E017A450-2E83-E848-A424-D9E62C82A270}"/>
                </a:ext>
              </a:extLst>
            </p:cNvPr>
            <p:cNvSpPr/>
            <p:nvPr/>
          </p:nvSpPr>
          <p:spPr>
            <a:xfrm>
              <a:off x="247650" y="2620178"/>
              <a:ext cx="2057400" cy="2057400"/>
            </a:xfrm>
            <a:prstGeom prst="ellipse">
              <a:avLst/>
            </a:prstGeom>
            <a:solidFill>
              <a:srgbClr val="1D4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7A435A5-37B8-0845-AB5C-CB7E87272D67}"/>
                </a:ext>
              </a:extLst>
            </p:cNvPr>
            <p:cNvSpPr txBox="1"/>
            <p:nvPr/>
          </p:nvSpPr>
          <p:spPr>
            <a:xfrm>
              <a:off x="247650" y="2987157"/>
              <a:ext cx="2057400" cy="1323439"/>
            </a:xfrm>
            <a:prstGeom prst="rect">
              <a:avLst/>
            </a:prstGeom>
            <a:noFill/>
          </p:spPr>
          <p:txBody>
            <a:bodyPr wrap="square" rtlCol="0">
              <a:spAutoFit/>
            </a:bodyPr>
            <a:lstStyle/>
            <a:p>
              <a:pPr algn="ctr"/>
              <a:r>
                <a:rPr lang="en-US" sz="8000" b="1" dirty="0">
                  <a:solidFill>
                    <a:schemeClr val="bg1"/>
                  </a:solidFill>
                  <a:latin typeface="Arial" panose="020B0604020202020204" pitchFamily="34" charset="0"/>
                  <a:cs typeface="Arial" panose="020B0604020202020204" pitchFamily="34" charset="0"/>
                </a:rPr>
                <a:t>N</a:t>
              </a:r>
            </a:p>
          </p:txBody>
        </p:sp>
      </p:grpSp>
      <p:grpSp>
        <p:nvGrpSpPr>
          <p:cNvPr id="5" name="Group 4">
            <a:extLst>
              <a:ext uri="{FF2B5EF4-FFF2-40B4-BE49-F238E27FC236}">
                <a16:creationId xmlns:a16="http://schemas.microsoft.com/office/drawing/2014/main" id="{EBC1C966-0E3F-BF40-BC65-21606A5BBD1B}"/>
              </a:ext>
            </a:extLst>
          </p:cNvPr>
          <p:cNvGrpSpPr/>
          <p:nvPr/>
        </p:nvGrpSpPr>
        <p:grpSpPr>
          <a:xfrm>
            <a:off x="-214313" y="5414967"/>
            <a:ext cx="9501188" cy="1607768"/>
            <a:chOff x="-214313" y="5300663"/>
            <a:chExt cx="9501188" cy="1607768"/>
          </a:xfrm>
        </p:grpSpPr>
        <p:sp>
          <p:nvSpPr>
            <p:cNvPr id="3" name="Round Diagonal Corner Rectangle 2">
              <a:extLst>
                <a:ext uri="{FF2B5EF4-FFF2-40B4-BE49-F238E27FC236}">
                  <a16:creationId xmlns:a16="http://schemas.microsoft.com/office/drawing/2014/main" id="{80208125-1E8F-2941-B9F3-868F561619CF}"/>
                </a:ext>
              </a:extLst>
            </p:cNvPr>
            <p:cNvSpPr/>
            <p:nvPr/>
          </p:nvSpPr>
          <p:spPr>
            <a:xfrm>
              <a:off x="-214313" y="5300663"/>
              <a:ext cx="5243513" cy="710589"/>
            </a:xfrm>
            <a:prstGeom prst="round2Diag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ound Diagonal Corner Rectangle 32">
              <a:extLst>
                <a:ext uri="{FF2B5EF4-FFF2-40B4-BE49-F238E27FC236}">
                  <a16:creationId xmlns:a16="http://schemas.microsoft.com/office/drawing/2014/main" id="{0EE216EA-F1ED-7041-9A70-5502181BC943}"/>
                </a:ext>
              </a:extLst>
            </p:cNvPr>
            <p:cNvSpPr/>
            <p:nvPr/>
          </p:nvSpPr>
          <p:spPr>
            <a:xfrm>
              <a:off x="-214313" y="6061683"/>
              <a:ext cx="9501188" cy="710589"/>
            </a:xfrm>
            <a:prstGeom prst="round2Diag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7A98DFCE-BFA8-784E-8DC7-D6776B81465E}"/>
                </a:ext>
              </a:extLst>
            </p:cNvPr>
            <p:cNvSpPr txBox="1"/>
            <p:nvPr/>
          </p:nvSpPr>
          <p:spPr>
            <a:xfrm>
              <a:off x="271463" y="5445475"/>
              <a:ext cx="4643437" cy="707886"/>
            </a:xfrm>
            <a:prstGeom prst="rect">
              <a:avLst/>
            </a:prstGeom>
            <a:noFill/>
          </p:spPr>
          <p:txBody>
            <a:bodyPr wrap="square" rtlCol="0">
              <a:spAutoFit/>
            </a:bodyPr>
            <a:lstStyle/>
            <a:p>
              <a:r>
                <a:rPr lang="en-AU" sz="2000" dirty="0">
                  <a:solidFill>
                    <a:schemeClr val="bg1"/>
                  </a:solidFill>
                  <a:latin typeface="Arial" panose="020B0604020202020204" pitchFamily="34" charset="0"/>
                  <a:cs typeface="Arial" panose="020B0604020202020204" pitchFamily="34" charset="0"/>
                </a:rPr>
                <a:t>Rights and Responsibilities HANDOUT</a:t>
              </a:r>
            </a:p>
            <a:p>
              <a:endParaRPr lang="en-US" sz="2000" dirty="0">
                <a:solidFill>
                  <a:schemeClr val="bg1"/>
                </a:solidFill>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F7EA1FFF-1E77-DA45-9F7B-766A49EFA1D3}"/>
                </a:ext>
              </a:extLst>
            </p:cNvPr>
            <p:cNvSpPr txBox="1"/>
            <p:nvPr/>
          </p:nvSpPr>
          <p:spPr>
            <a:xfrm>
              <a:off x="271463" y="6200545"/>
              <a:ext cx="4643437" cy="707886"/>
            </a:xfrm>
            <a:prstGeom prst="rect">
              <a:avLst/>
            </a:prstGeom>
            <a:noFill/>
          </p:spPr>
          <p:txBody>
            <a:bodyPr wrap="square" rtlCol="0">
              <a:spAutoFit/>
            </a:bodyPr>
            <a:lstStyle/>
            <a:p>
              <a:pPr>
                <a:defRPr/>
              </a:pPr>
              <a:r>
                <a:rPr lang="en-AU" sz="2000" dirty="0">
                  <a:solidFill>
                    <a:schemeClr val="bg1"/>
                  </a:solidFill>
                  <a:latin typeface="Arial" panose="020B0604020202020204" pitchFamily="34" charset="0"/>
                  <a:cs typeface="Arial" panose="020B0604020202020204" pitchFamily="34" charset="0"/>
                </a:rPr>
                <a:t>Code of Conduct</a:t>
              </a:r>
            </a:p>
            <a:p>
              <a:endParaRPr lang="en-US" sz="20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6956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50" fill="hold"/>
                                        <p:tgtEl>
                                          <p:spTgt spid="17"/>
                                        </p:tgtEl>
                                        <p:attrNameLst>
                                          <p:attrName>ppt_x</p:attrName>
                                        </p:attrNameLst>
                                      </p:cBhvr>
                                      <p:tavLst>
                                        <p:tav tm="0">
                                          <p:val>
                                            <p:strVal val="#ppt_x"/>
                                          </p:val>
                                        </p:tav>
                                        <p:tav tm="100000">
                                          <p:val>
                                            <p:strVal val="#ppt_x"/>
                                          </p:val>
                                        </p:tav>
                                      </p:tavLst>
                                    </p:anim>
                                    <p:anim calcmode="lin" valueType="num">
                                      <p:cBhvr additive="base">
                                        <p:cTn id="8" dur="2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50" fill="hold"/>
                                        <p:tgtEl>
                                          <p:spTgt spid="18"/>
                                        </p:tgtEl>
                                        <p:attrNameLst>
                                          <p:attrName>ppt_x</p:attrName>
                                        </p:attrNameLst>
                                      </p:cBhvr>
                                      <p:tavLst>
                                        <p:tav tm="0">
                                          <p:val>
                                            <p:strVal val="#ppt_x"/>
                                          </p:val>
                                        </p:tav>
                                        <p:tav tm="100000">
                                          <p:val>
                                            <p:strVal val="#ppt_x"/>
                                          </p:val>
                                        </p:tav>
                                      </p:tavLst>
                                    </p:anim>
                                    <p:anim calcmode="lin" valueType="num">
                                      <p:cBhvr additive="base">
                                        <p:cTn id="12" dur="25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250" fill="hold"/>
                                        <p:tgtEl>
                                          <p:spTgt spid="19"/>
                                        </p:tgtEl>
                                        <p:attrNameLst>
                                          <p:attrName>ppt_x</p:attrName>
                                        </p:attrNameLst>
                                      </p:cBhvr>
                                      <p:tavLst>
                                        <p:tav tm="0">
                                          <p:val>
                                            <p:strVal val="#ppt_x"/>
                                          </p:val>
                                        </p:tav>
                                        <p:tav tm="100000">
                                          <p:val>
                                            <p:strVal val="#ppt_x"/>
                                          </p:val>
                                        </p:tav>
                                      </p:tavLst>
                                    </p:anim>
                                    <p:anim calcmode="lin" valueType="num">
                                      <p:cBhvr additive="base">
                                        <p:cTn id="16"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71462" y="1258687"/>
            <a:ext cx="8601075" cy="461665"/>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Addressing Stigma and Discrimination</a:t>
            </a:r>
          </a:p>
        </p:txBody>
      </p:sp>
      <p:pic>
        <p:nvPicPr>
          <p:cNvPr id="8" name="Picture 7">
            <a:extLst>
              <a:ext uri="{FF2B5EF4-FFF2-40B4-BE49-F238E27FC236}">
                <a16:creationId xmlns:a16="http://schemas.microsoft.com/office/drawing/2014/main" id="{0626D475-8313-544E-9BA8-AC486EC445FF}"/>
              </a:ext>
            </a:extLst>
          </p:cNvPr>
          <p:cNvPicPr>
            <a:picLocks noChangeAspect="1"/>
          </p:cNvPicPr>
          <p:nvPr/>
        </p:nvPicPr>
        <p:blipFill>
          <a:blip r:embed="rId3"/>
          <a:stretch>
            <a:fillRect/>
          </a:stretch>
        </p:blipFill>
        <p:spPr>
          <a:xfrm>
            <a:off x="3920366" y="1875288"/>
            <a:ext cx="1303268" cy="1757176"/>
          </a:xfrm>
          <a:prstGeom prst="rect">
            <a:avLst/>
          </a:prstGeom>
        </p:spPr>
      </p:pic>
      <p:sp>
        <p:nvSpPr>
          <p:cNvPr id="3" name="TextBox 2">
            <a:extLst>
              <a:ext uri="{FF2B5EF4-FFF2-40B4-BE49-F238E27FC236}">
                <a16:creationId xmlns:a16="http://schemas.microsoft.com/office/drawing/2014/main" id="{C4114D7B-B09F-A144-8760-16D4D464D3E0}"/>
              </a:ext>
            </a:extLst>
          </p:cNvPr>
          <p:cNvSpPr txBox="1"/>
          <p:nvPr/>
        </p:nvSpPr>
        <p:spPr>
          <a:xfrm>
            <a:off x="614363" y="3389571"/>
            <a:ext cx="5629275" cy="830997"/>
          </a:xfrm>
          <a:prstGeom prst="rect">
            <a:avLst/>
          </a:prstGeom>
          <a:noFill/>
        </p:spPr>
        <p:txBody>
          <a:bodyPr wrap="square" rtlCol="0">
            <a:spAutoFit/>
          </a:bodyPr>
          <a:lstStyle/>
          <a:p>
            <a:r>
              <a:rPr lang="en-AU" altLang="en-US" sz="2400" b="1" dirty="0">
                <a:solidFill>
                  <a:schemeClr val="bg1"/>
                </a:solidFill>
                <a:latin typeface="Arial" panose="020B0604020202020204" pitchFamily="34" charset="0"/>
                <a:cs typeface="Arial" panose="020B0604020202020204" pitchFamily="34" charset="0"/>
              </a:rPr>
              <a:t>Can you...</a:t>
            </a:r>
          </a:p>
          <a:p>
            <a:endParaRPr lang="en-US" sz="2400" b="1"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6E9677D-667A-0945-AC12-C6CCDD0984B4}"/>
              </a:ext>
            </a:extLst>
          </p:cNvPr>
          <p:cNvSpPr txBox="1"/>
          <p:nvPr/>
        </p:nvSpPr>
        <p:spPr>
          <a:xfrm>
            <a:off x="614363" y="3898185"/>
            <a:ext cx="7958137" cy="2600712"/>
          </a:xfrm>
          <a:prstGeom prst="rect">
            <a:avLst/>
          </a:prstGeom>
          <a:noFill/>
        </p:spPr>
        <p:txBody>
          <a:bodyPr wrap="square" rtlCol="0">
            <a:spAutoFit/>
          </a:bodyPr>
          <a:lstStyle/>
          <a:p>
            <a:pPr marL="285750" indent="-28575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Feel as if you can get the help you need from doctors or health care workers generally?</a:t>
            </a:r>
          </a:p>
          <a:p>
            <a:pPr marL="285750" indent="-28575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Feel accepted by society?</a:t>
            </a:r>
          </a:p>
          <a:p>
            <a:pPr marL="285750" indent="-28575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Use your drug of choice in a public place?</a:t>
            </a:r>
          </a:p>
          <a:p>
            <a:pPr marL="285750" indent="-28575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Access your drug of choice with safety?</a:t>
            </a:r>
          </a:p>
          <a:p>
            <a:pPr marL="285750" indent="-28575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Use your drug of choice without fear of legal implications?</a:t>
            </a:r>
          </a:p>
          <a:p>
            <a:endParaRPr lang="en-US" dirty="0"/>
          </a:p>
        </p:txBody>
      </p:sp>
    </p:spTree>
    <p:extLst>
      <p:ext uri="{BB962C8B-B14F-4D97-AF65-F5344CB8AC3E}">
        <p14:creationId xmlns:p14="http://schemas.microsoft.com/office/powerpoint/2010/main" val="113024345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71462" y="1258687"/>
            <a:ext cx="8601075" cy="461665"/>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Addressing Stigma and Discrimination</a:t>
            </a:r>
          </a:p>
        </p:txBody>
      </p:sp>
      <p:pic>
        <p:nvPicPr>
          <p:cNvPr id="8" name="Picture 7">
            <a:extLst>
              <a:ext uri="{FF2B5EF4-FFF2-40B4-BE49-F238E27FC236}">
                <a16:creationId xmlns:a16="http://schemas.microsoft.com/office/drawing/2014/main" id="{0626D475-8313-544E-9BA8-AC486EC445FF}"/>
              </a:ext>
            </a:extLst>
          </p:cNvPr>
          <p:cNvPicPr>
            <a:picLocks noChangeAspect="1"/>
          </p:cNvPicPr>
          <p:nvPr/>
        </p:nvPicPr>
        <p:blipFill>
          <a:blip r:embed="rId3"/>
          <a:stretch>
            <a:fillRect/>
          </a:stretch>
        </p:blipFill>
        <p:spPr>
          <a:xfrm>
            <a:off x="3920366" y="1875288"/>
            <a:ext cx="1303268" cy="1757176"/>
          </a:xfrm>
          <a:prstGeom prst="rect">
            <a:avLst/>
          </a:prstGeom>
        </p:spPr>
      </p:pic>
      <p:sp>
        <p:nvSpPr>
          <p:cNvPr id="3" name="TextBox 2">
            <a:extLst>
              <a:ext uri="{FF2B5EF4-FFF2-40B4-BE49-F238E27FC236}">
                <a16:creationId xmlns:a16="http://schemas.microsoft.com/office/drawing/2014/main" id="{C4114D7B-B09F-A144-8760-16D4D464D3E0}"/>
              </a:ext>
            </a:extLst>
          </p:cNvPr>
          <p:cNvSpPr txBox="1"/>
          <p:nvPr/>
        </p:nvSpPr>
        <p:spPr>
          <a:xfrm>
            <a:off x="614363" y="3389571"/>
            <a:ext cx="5629275" cy="830997"/>
          </a:xfrm>
          <a:prstGeom prst="rect">
            <a:avLst/>
          </a:prstGeom>
          <a:noFill/>
        </p:spPr>
        <p:txBody>
          <a:bodyPr wrap="square" rtlCol="0">
            <a:spAutoFit/>
          </a:bodyPr>
          <a:lstStyle/>
          <a:p>
            <a:r>
              <a:rPr lang="en-AU" altLang="en-US" sz="2400" b="1" dirty="0">
                <a:solidFill>
                  <a:schemeClr val="bg1"/>
                </a:solidFill>
                <a:latin typeface="Arial" panose="020B0604020202020204" pitchFamily="34" charset="0"/>
                <a:cs typeface="Arial" panose="020B0604020202020204" pitchFamily="34" charset="0"/>
              </a:rPr>
              <a:t>Can you...</a:t>
            </a:r>
          </a:p>
          <a:p>
            <a:endParaRPr lang="en-US" sz="2400" b="1"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6E9677D-667A-0945-AC12-C6CCDD0984B4}"/>
              </a:ext>
            </a:extLst>
          </p:cNvPr>
          <p:cNvSpPr txBox="1"/>
          <p:nvPr/>
        </p:nvSpPr>
        <p:spPr>
          <a:xfrm>
            <a:off x="614363" y="3898185"/>
            <a:ext cx="7958137" cy="2215991"/>
          </a:xfrm>
          <a:prstGeom prst="rect">
            <a:avLst/>
          </a:prstGeom>
          <a:noFill/>
        </p:spPr>
        <p:txBody>
          <a:bodyPr wrap="square" rtlCol="0">
            <a:spAutoFit/>
          </a:bodyPr>
          <a:lstStyle/>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Go overseas on holidays?</a:t>
            </a:r>
          </a:p>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Talk about your drug of choice freely with people you work with?</a:t>
            </a:r>
          </a:p>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Use your drug of choice in the company of family members?</a:t>
            </a:r>
          </a:p>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Issue a written invitation to friends to come to a party at your home and ask them to bring their drug of choice?</a:t>
            </a:r>
          </a:p>
          <a:p>
            <a:pPr marL="285750" indent="-285750">
              <a:spcAft>
                <a:spcPts val="600"/>
              </a:spcAft>
              <a:buFont typeface="Arial" panose="020B0604020202020204" pitchFamily="34" charset="0"/>
              <a:buChar cha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534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71462" y="1258687"/>
            <a:ext cx="8601075" cy="461665"/>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Addressing Stigma and Discrimination</a:t>
            </a:r>
          </a:p>
        </p:txBody>
      </p:sp>
      <p:pic>
        <p:nvPicPr>
          <p:cNvPr id="8" name="Picture 7">
            <a:extLst>
              <a:ext uri="{FF2B5EF4-FFF2-40B4-BE49-F238E27FC236}">
                <a16:creationId xmlns:a16="http://schemas.microsoft.com/office/drawing/2014/main" id="{0626D475-8313-544E-9BA8-AC486EC445FF}"/>
              </a:ext>
            </a:extLst>
          </p:cNvPr>
          <p:cNvPicPr>
            <a:picLocks noChangeAspect="1"/>
          </p:cNvPicPr>
          <p:nvPr/>
        </p:nvPicPr>
        <p:blipFill>
          <a:blip r:embed="rId3"/>
          <a:stretch>
            <a:fillRect/>
          </a:stretch>
        </p:blipFill>
        <p:spPr>
          <a:xfrm>
            <a:off x="3920366" y="1875288"/>
            <a:ext cx="1303268" cy="1757176"/>
          </a:xfrm>
          <a:prstGeom prst="rect">
            <a:avLst/>
          </a:prstGeom>
        </p:spPr>
      </p:pic>
      <p:sp>
        <p:nvSpPr>
          <p:cNvPr id="3" name="TextBox 2">
            <a:extLst>
              <a:ext uri="{FF2B5EF4-FFF2-40B4-BE49-F238E27FC236}">
                <a16:creationId xmlns:a16="http://schemas.microsoft.com/office/drawing/2014/main" id="{C4114D7B-B09F-A144-8760-16D4D464D3E0}"/>
              </a:ext>
            </a:extLst>
          </p:cNvPr>
          <p:cNvSpPr txBox="1"/>
          <p:nvPr/>
        </p:nvSpPr>
        <p:spPr>
          <a:xfrm>
            <a:off x="614363" y="3389571"/>
            <a:ext cx="5629275" cy="830997"/>
          </a:xfrm>
          <a:prstGeom prst="rect">
            <a:avLst/>
          </a:prstGeom>
          <a:noFill/>
        </p:spPr>
        <p:txBody>
          <a:bodyPr wrap="square" rtlCol="0">
            <a:spAutoFit/>
          </a:bodyPr>
          <a:lstStyle/>
          <a:p>
            <a:r>
              <a:rPr lang="en-AU" altLang="en-US" sz="2400" b="1" dirty="0">
                <a:solidFill>
                  <a:schemeClr val="bg1"/>
                </a:solidFill>
                <a:latin typeface="Arial" panose="020B0604020202020204" pitchFamily="34" charset="0"/>
                <a:cs typeface="Arial" panose="020B0604020202020204" pitchFamily="34" charset="0"/>
              </a:rPr>
              <a:t>Can you...</a:t>
            </a:r>
          </a:p>
          <a:p>
            <a:endParaRPr lang="en-US" sz="2400" b="1"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6E9677D-667A-0945-AC12-C6CCDD0984B4}"/>
              </a:ext>
            </a:extLst>
          </p:cNvPr>
          <p:cNvSpPr txBox="1"/>
          <p:nvPr/>
        </p:nvSpPr>
        <p:spPr>
          <a:xfrm>
            <a:off x="614363" y="3898185"/>
            <a:ext cx="7958137" cy="1708160"/>
          </a:xfrm>
          <a:prstGeom prst="rect">
            <a:avLst/>
          </a:prstGeom>
          <a:noFill/>
        </p:spPr>
        <p:txBody>
          <a:bodyPr wrap="square" rtlCol="0">
            <a:spAutoFit/>
          </a:bodyPr>
          <a:lstStyle/>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Obtain positive information about your drug of choice through magazines that review the drug and which you can buy in the Newsagent?</a:t>
            </a:r>
          </a:p>
          <a:p>
            <a:pPr marL="342900" indent="-342900">
              <a:spcBef>
                <a:spcPct val="0"/>
              </a:spcBef>
              <a:spcAft>
                <a:spcPts val="600"/>
              </a:spcAft>
              <a:buFont typeface="Arial" panose="020B0604020202020204" pitchFamily="34" charset="0"/>
              <a:buChar char="•"/>
              <a:defRPr/>
            </a:pPr>
            <a:r>
              <a:rPr lang="en-AU" altLang="en-US" sz="2000" dirty="0">
                <a:solidFill>
                  <a:schemeClr val="bg1"/>
                </a:solidFill>
                <a:latin typeface="Arial" panose="020B0604020202020204" pitchFamily="34" charset="0"/>
                <a:cs typeface="Arial" panose="020B0604020202020204" pitchFamily="34" charset="0"/>
              </a:rPr>
              <a:t>Know that you will be treated with respect when you access a doctor or other health service provider?</a:t>
            </a:r>
          </a:p>
        </p:txBody>
      </p:sp>
    </p:spTree>
    <p:extLst>
      <p:ext uri="{BB962C8B-B14F-4D97-AF65-F5344CB8AC3E}">
        <p14:creationId xmlns:p14="http://schemas.microsoft.com/office/powerpoint/2010/main" val="416242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71462" y="1258687"/>
            <a:ext cx="8601075" cy="461665"/>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Addressing Stigma and Discrimination</a:t>
            </a:r>
          </a:p>
        </p:txBody>
      </p:sp>
      <p:pic>
        <p:nvPicPr>
          <p:cNvPr id="8" name="Picture 7">
            <a:extLst>
              <a:ext uri="{FF2B5EF4-FFF2-40B4-BE49-F238E27FC236}">
                <a16:creationId xmlns:a16="http://schemas.microsoft.com/office/drawing/2014/main" id="{0626D475-8313-544E-9BA8-AC486EC445FF}"/>
              </a:ext>
            </a:extLst>
          </p:cNvPr>
          <p:cNvPicPr>
            <a:picLocks noChangeAspect="1"/>
          </p:cNvPicPr>
          <p:nvPr/>
        </p:nvPicPr>
        <p:blipFill>
          <a:blip r:embed="rId3"/>
          <a:stretch>
            <a:fillRect/>
          </a:stretch>
        </p:blipFill>
        <p:spPr>
          <a:xfrm>
            <a:off x="3920366" y="1875288"/>
            <a:ext cx="1303268" cy="1757176"/>
          </a:xfrm>
          <a:prstGeom prst="rect">
            <a:avLst/>
          </a:prstGeom>
        </p:spPr>
      </p:pic>
      <p:sp>
        <p:nvSpPr>
          <p:cNvPr id="3" name="TextBox 2">
            <a:extLst>
              <a:ext uri="{FF2B5EF4-FFF2-40B4-BE49-F238E27FC236}">
                <a16:creationId xmlns:a16="http://schemas.microsoft.com/office/drawing/2014/main" id="{C4114D7B-B09F-A144-8760-16D4D464D3E0}"/>
              </a:ext>
            </a:extLst>
          </p:cNvPr>
          <p:cNvSpPr txBox="1"/>
          <p:nvPr/>
        </p:nvSpPr>
        <p:spPr>
          <a:xfrm>
            <a:off x="1828800" y="4089659"/>
            <a:ext cx="5629275" cy="830997"/>
          </a:xfrm>
          <a:prstGeom prst="rect">
            <a:avLst/>
          </a:prstGeom>
          <a:noFill/>
        </p:spPr>
        <p:txBody>
          <a:bodyPr wrap="square" rtlCol="0">
            <a:spAutoFit/>
          </a:bodyPr>
          <a:lstStyle/>
          <a:p>
            <a:r>
              <a:rPr lang="en-AU" altLang="en-US" sz="2400" b="1" dirty="0">
                <a:solidFill>
                  <a:schemeClr val="bg1"/>
                </a:solidFill>
                <a:latin typeface="Arial" panose="020B0604020202020204" pitchFamily="34" charset="0"/>
                <a:cs typeface="Arial" panose="020B0604020202020204" pitchFamily="34" charset="0"/>
              </a:rPr>
              <a:t>Can you guess</a:t>
            </a:r>
          </a:p>
          <a:p>
            <a:endParaRPr lang="en-US" sz="2400" b="1" dirty="0">
              <a:solidFill>
                <a:schemeClr val="bg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6E9677D-667A-0945-AC12-C6CCDD0984B4}"/>
              </a:ext>
            </a:extLst>
          </p:cNvPr>
          <p:cNvSpPr txBox="1"/>
          <p:nvPr/>
        </p:nvSpPr>
        <p:spPr>
          <a:xfrm>
            <a:off x="1828800" y="4598273"/>
            <a:ext cx="7958137" cy="1554272"/>
          </a:xfrm>
          <a:prstGeom prst="rect">
            <a:avLst/>
          </a:prstGeom>
          <a:noFill/>
        </p:spPr>
        <p:txBody>
          <a:bodyPr wrap="square" rtlCol="0">
            <a:spAutoFit/>
          </a:bodyPr>
          <a:lstStyle/>
          <a:p>
            <a:pPr>
              <a:spcBef>
                <a:spcPct val="0"/>
              </a:spcBef>
              <a:spcAft>
                <a:spcPts val="600"/>
              </a:spcAft>
              <a:defRPr/>
            </a:pPr>
            <a:r>
              <a:rPr lang="en-AU" altLang="en-US" sz="2000" dirty="0">
                <a:solidFill>
                  <a:schemeClr val="bg1"/>
                </a:solidFill>
                <a:latin typeface="Arial" panose="020B0604020202020204" pitchFamily="34" charset="0"/>
                <a:cs typeface="Arial" panose="020B0604020202020204" pitchFamily="34" charset="0"/>
              </a:rPr>
              <a:t>What drug is the person at the front using?</a:t>
            </a:r>
          </a:p>
          <a:p>
            <a:pPr>
              <a:spcBef>
                <a:spcPct val="0"/>
              </a:spcBef>
              <a:spcAft>
                <a:spcPts val="600"/>
              </a:spcAft>
              <a:defRPr/>
            </a:pPr>
            <a:r>
              <a:rPr lang="en-AU" altLang="en-US" sz="2000" dirty="0">
                <a:solidFill>
                  <a:schemeClr val="bg1"/>
                </a:solidFill>
                <a:latin typeface="Arial" panose="020B0604020202020204" pitchFamily="34" charset="0"/>
                <a:cs typeface="Arial" panose="020B0604020202020204" pitchFamily="34" charset="0"/>
              </a:rPr>
              <a:t>What drug the person at the back using?</a:t>
            </a:r>
          </a:p>
          <a:p>
            <a:pPr>
              <a:spcBef>
                <a:spcPct val="0"/>
              </a:spcBef>
              <a:spcAft>
                <a:spcPts val="600"/>
              </a:spcAft>
              <a:defRPr/>
            </a:pPr>
            <a:r>
              <a:rPr lang="en-AU" altLang="en-US" sz="2000" b="1" dirty="0">
                <a:solidFill>
                  <a:schemeClr val="bg1"/>
                </a:solidFill>
                <a:latin typeface="Arial" panose="020B0604020202020204" pitchFamily="34" charset="0"/>
                <a:cs typeface="Arial" panose="020B0604020202020204" pitchFamily="34" charset="0"/>
              </a:rPr>
              <a:t>Reveal and discuss.</a:t>
            </a:r>
          </a:p>
          <a:p>
            <a:pPr>
              <a:spcBef>
                <a:spcPct val="0"/>
              </a:spcBef>
              <a:spcAft>
                <a:spcPts val="600"/>
              </a:spcAft>
              <a:defRPr/>
            </a:pPr>
            <a:r>
              <a:rPr lang="en-AU" altLang="en-US" sz="2000" dirty="0">
                <a:solidFill>
                  <a:schemeClr val="bg1"/>
                </a:solidFill>
                <a:latin typeface="Arial" panose="020B0604020202020204" pitchFamily="34" charset="0"/>
                <a:cs typeface="Arial" panose="020B0604020202020204" pitchFamily="34" charset="0"/>
              </a:rPr>
              <a:t>How could this affect NSP access?</a:t>
            </a:r>
          </a:p>
        </p:txBody>
      </p:sp>
    </p:spTree>
    <p:extLst>
      <p:ext uri="{BB962C8B-B14F-4D97-AF65-F5344CB8AC3E}">
        <p14:creationId xmlns:p14="http://schemas.microsoft.com/office/powerpoint/2010/main" val="106261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Addressing Stigma and Discrimination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3262432"/>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Stigma is an opinion or judgment held by individuals or society</a:t>
            </a:r>
          </a:p>
          <a:p>
            <a:pPr marL="342900" indent="-342900">
              <a:spcAft>
                <a:spcPts val="600"/>
              </a:spcAft>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If these judgments are acted upon, these actions may be considered to be discriminatory</a:t>
            </a:r>
          </a:p>
          <a:p>
            <a:pPr marL="342900" indent="-342900">
              <a:spcAft>
                <a:spcPts val="600"/>
              </a:spcAft>
              <a:buFont typeface="Arial" panose="020B0604020202020204" pitchFamily="34" charset="0"/>
              <a:buChar char="•"/>
              <a:defRPr/>
            </a:pPr>
            <a:r>
              <a:rPr lang="en-US" altLang="en-US" sz="2400" dirty="0">
                <a:latin typeface="Arial" panose="020B0604020202020204" pitchFamily="34" charset="0"/>
                <a:cs typeface="Arial" panose="020B0604020202020204" pitchFamily="34" charset="0"/>
              </a:rPr>
              <a:t>Discrimination is the physical and mental, visible or tangible response to stigma</a:t>
            </a:r>
          </a:p>
          <a:p>
            <a:pPr>
              <a:spcAft>
                <a:spcPts val="600"/>
              </a:spcAft>
              <a:defRPr/>
            </a:pPr>
            <a:r>
              <a:rPr lang="en-US" altLang="en-US" sz="2400" dirty="0">
                <a:latin typeface="Arial" panose="020B0604020202020204" pitchFamily="34" charset="0"/>
                <a:cs typeface="Arial" panose="020B0604020202020204" pitchFamily="34" charset="0"/>
              </a:rPr>
              <a:t>	- </a:t>
            </a:r>
            <a:r>
              <a:rPr lang="en-US" altLang="en-US" sz="2000" dirty="0">
                <a:latin typeface="Arial" panose="020B0604020202020204" pitchFamily="34" charset="0"/>
                <a:cs typeface="Arial" panose="020B0604020202020204" pitchFamily="34" charset="0"/>
              </a:rPr>
              <a:t>Definition of discrimination as it relates to PWID</a:t>
            </a:r>
          </a:p>
          <a:p>
            <a:pPr>
              <a:spcAft>
                <a:spcPts val="600"/>
              </a:spcAft>
              <a:defRPr/>
            </a:pPr>
            <a:r>
              <a:rPr lang="en-AU" altLang="en-US" sz="2000" dirty="0">
                <a:latin typeface="Arial" panose="020B0604020202020204" pitchFamily="34" charset="0"/>
                <a:cs typeface="Arial" panose="020B0604020202020204" pitchFamily="34" charset="0"/>
              </a:rPr>
              <a:t>	- Micro-aggressions; everyday </a:t>
            </a:r>
            <a:r>
              <a:rPr lang="en-AU" altLang="en-US" sz="2000" i="1" dirty="0">
                <a:latin typeface="Arial" panose="020B0604020202020204" pitchFamily="34" charset="0"/>
                <a:cs typeface="Arial" panose="020B0604020202020204" pitchFamily="34" charset="0"/>
              </a:rPr>
              <a:t>‘slights’ </a:t>
            </a:r>
            <a:r>
              <a:rPr lang="en-AU" altLang="en-US" sz="2000" dirty="0">
                <a:latin typeface="Arial" panose="020B0604020202020204" pitchFamily="34" charset="0"/>
                <a:cs typeface="Arial" panose="020B0604020202020204" pitchFamily="34" charset="0"/>
              </a:rPr>
              <a:t>and </a:t>
            </a:r>
            <a:r>
              <a:rPr lang="en-AU" altLang="en-US" sz="2000" i="1" dirty="0">
                <a:latin typeface="Arial" panose="020B0604020202020204" pitchFamily="34" charset="0"/>
                <a:cs typeface="Arial" panose="020B0604020202020204" pitchFamily="34" charset="0"/>
              </a:rPr>
              <a:t>‘innuendos</a:t>
            </a:r>
            <a:endParaRPr lang="en-A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970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Addressing Stigma and Discrimination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4170372"/>
          </a:xfrm>
          <a:prstGeom prst="rect">
            <a:avLst/>
          </a:prstGeom>
          <a:noFill/>
        </p:spPr>
        <p:txBody>
          <a:bodyPr wrap="square" rtlCol="0">
            <a:spAutoFit/>
          </a:bodyPr>
          <a:lstStyle/>
          <a:p>
            <a:pPr marL="1728">
              <a:spcAft>
                <a:spcPts val="600"/>
              </a:spcAft>
              <a:defRPr/>
            </a:pPr>
            <a:r>
              <a:rPr lang="en-AU" sz="2400" dirty="0">
                <a:latin typeface="Arial" panose="020B0604020202020204" pitchFamily="34" charset="0"/>
                <a:cs typeface="Arial" panose="020B0604020202020204" pitchFamily="34" charset="0"/>
              </a:rPr>
              <a:t>QLD Mental Health Commission AOD Report </a:t>
            </a:r>
          </a:p>
          <a:p>
            <a:pPr marL="1728">
              <a:spcAft>
                <a:spcPts val="600"/>
              </a:spcAft>
              <a:defRPr/>
            </a:pPr>
            <a:r>
              <a:rPr lang="en-AU" sz="2400" dirty="0">
                <a:latin typeface="Arial" panose="020B0604020202020204" pitchFamily="34" charset="0"/>
                <a:cs typeface="Arial" panose="020B0604020202020204" pitchFamily="34" charset="0"/>
              </a:rPr>
              <a:t>(March 2018)</a:t>
            </a:r>
          </a:p>
          <a:p>
            <a:pPr marL="1728">
              <a:spcAft>
                <a:spcPts val="600"/>
              </a:spcAft>
              <a:defRPr/>
            </a:pPr>
            <a:r>
              <a:rPr lang="en-AU" sz="2400" b="1" dirty="0">
                <a:latin typeface="Arial" panose="020B0604020202020204" pitchFamily="34" charset="0"/>
                <a:cs typeface="Arial" panose="020B0604020202020204" pitchFamily="34" charset="0"/>
              </a:rPr>
              <a:t>The report found that: </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stigma and discrimination is common</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stigma and discrimination can have a profound negative effect and can compound exclusion and marginalisation for people who are already socially excluded, and actually trigger further problematic substance use; and</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stigma and discrimination can be a major barrier to seeking help and recovery.</a:t>
            </a:r>
          </a:p>
        </p:txBody>
      </p:sp>
    </p:spTree>
    <p:extLst>
      <p:ext uri="{BB962C8B-B14F-4D97-AF65-F5344CB8AC3E}">
        <p14:creationId xmlns:p14="http://schemas.microsoft.com/office/powerpoint/2010/main" val="57311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28642"/>
            <a:ext cx="9144000" cy="1277957"/>
          </a:xfrm>
        </p:spPr>
        <p:txBody>
          <a:bodyPr/>
          <a:lstStyle/>
          <a:p>
            <a:r>
              <a:rPr lang="en-AU" altLang="en-US" sz="3600" dirty="0"/>
              <a:t>Addressing Stigma and Discrimination</a:t>
            </a:r>
            <a:endParaRPr lang="en-US" sz="3600"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257174" y="663580"/>
            <a:ext cx="8558213" cy="707886"/>
          </a:xfrm>
          <a:prstGeom prst="rect">
            <a:avLst/>
          </a:prstGeom>
          <a:noFill/>
        </p:spPr>
        <p:txBody>
          <a:bodyPr wrap="square" rtlCol="0">
            <a:spAutoFit/>
          </a:bodyPr>
          <a:lstStyle/>
          <a:p>
            <a:pPr marL="1728">
              <a:spcAft>
                <a:spcPts val="600"/>
              </a:spcAft>
              <a:defRPr/>
            </a:pPr>
            <a:r>
              <a:rPr lang="en-AU" sz="2000" dirty="0">
                <a:latin typeface="Arial" panose="020B0604020202020204" pitchFamily="34" charset="0"/>
                <a:cs typeface="Arial" panose="020B0604020202020204" pitchFamily="34" charset="0"/>
              </a:rPr>
              <a:t>The following are results of 120 surveys; locations where people have experienced discrimination</a:t>
            </a:r>
          </a:p>
        </p:txBody>
      </p:sp>
      <p:pic>
        <p:nvPicPr>
          <p:cNvPr id="4" name="Picture 3">
            <a:extLst>
              <a:ext uri="{FF2B5EF4-FFF2-40B4-BE49-F238E27FC236}">
                <a16:creationId xmlns:a16="http://schemas.microsoft.com/office/drawing/2014/main" id="{E6678E51-F312-394B-8365-04F6B0A2F87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44" b="3242"/>
          <a:stretch/>
        </p:blipFill>
        <p:spPr>
          <a:xfrm>
            <a:off x="-8027" y="1471612"/>
            <a:ext cx="9202044" cy="5386388"/>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95979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57166"/>
            <a:ext cx="9144000" cy="1277957"/>
          </a:xfrm>
        </p:spPr>
        <p:txBody>
          <a:bodyPr/>
          <a:lstStyle/>
          <a:p>
            <a:r>
              <a:rPr lang="en-AU" sz="3600" dirty="0"/>
              <a:t>Why people were discriminated against?</a:t>
            </a:r>
            <a:br>
              <a:rPr lang="en-AU" sz="2800" dirty="0"/>
            </a:br>
            <a:endParaRPr lang="en-US" sz="3600"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14300" y="506412"/>
            <a:ext cx="8843963" cy="923330"/>
          </a:xfrm>
          <a:prstGeom prst="rect">
            <a:avLst/>
          </a:prstGeom>
          <a:noFill/>
        </p:spPr>
        <p:txBody>
          <a:bodyPr wrap="square" rtlCol="0">
            <a:spAutoFit/>
          </a:bodyPr>
          <a:lstStyle/>
          <a:p>
            <a:pPr marL="1728">
              <a:spcAft>
                <a:spcPts val="600"/>
              </a:spcAft>
              <a:defRPr/>
            </a:pPr>
            <a:r>
              <a:rPr lang="en-AU" dirty="0">
                <a:latin typeface="Arial" panose="020B0604020202020204" pitchFamily="34" charset="0"/>
                <a:cs typeface="Arial" panose="020B0604020202020204" pitchFamily="34" charset="0"/>
              </a:rPr>
              <a:t>Respondents to this question could select multiple options in answering, therefore figures do not total to 100%. Some of the reasons given for the ‘other’ category were; because respondents were sex workers or had mental health issues.</a:t>
            </a:r>
          </a:p>
        </p:txBody>
      </p:sp>
      <p:pic>
        <p:nvPicPr>
          <p:cNvPr id="5" name="Picture 3">
            <a:extLst>
              <a:ext uri="{FF2B5EF4-FFF2-40B4-BE49-F238E27FC236}">
                <a16:creationId xmlns:a16="http://schemas.microsoft.com/office/drawing/2014/main" id="{09304E30-5A7D-A04D-8CBB-70A75BED29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008" b="3182"/>
          <a:stretch/>
        </p:blipFill>
        <p:spPr>
          <a:xfrm>
            <a:off x="114300" y="1502334"/>
            <a:ext cx="8743951" cy="535566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2798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657234"/>
            <a:ext cx="9144000" cy="1277957"/>
          </a:xfrm>
        </p:spPr>
        <p:txBody>
          <a:bodyPr/>
          <a:lstStyle/>
          <a:p>
            <a:r>
              <a:rPr lang="en-AU" altLang="en-US" sz="3600" dirty="0"/>
              <a:t>How the discrimination made people feel</a:t>
            </a:r>
            <a:endParaRPr lang="en-US" sz="3600"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14300" y="549276"/>
            <a:ext cx="8843963" cy="707886"/>
          </a:xfrm>
          <a:prstGeom prst="rect">
            <a:avLst/>
          </a:prstGeom>
          <a:noFill/>
        </p:spPr>
        <p:txBody>
          <a:bodyPr wrap="square" rtlCol="0">
            <a:spAutoFit/>
          </a:bodyPr>
          <a:lstStyle/>
          <a:p>
            <a:pPr marL="1728">
              <a:spcAft>
                <a:spcPts val="600"/>
              </a:spcAft>
              <a:defRPr/>
            </a:pPr>
            <a:r>
              <a:rPr lang="en-AU" altLang="en-US" sz="2000" dirty="0">
                <a:latin typeface="Arial" panose="020B0604020202020204" pitchFamily="34" charset="0"/>
                <a:cs typeface="Arial" panose="020B0604020202020204" pitchFamily="34" charset="0"/>
              </a:rPr>
              <a:t>‘Other’ was reported by 31% of people and a wide variety of emotions were commented on, alarmingly feeling “suicidal” was reported by respondents.</a:t>
            </a:r>
            <a:endParaRPr lang="en-AU" sz="2000" dirty="0">
              <a:latin typeface="Arial" panose="020B0604020202020204" pitchFamily="34" charset="0"/>
              <a:cs typeface="Arial" panose="020B0604020202020204" pitchFamily="34" charset="0"/>
            </a:endParaRPr>
          </a:p>
        </p:txBody>
      </p:sp>
      <p:pic>
        <p:nvPicPr>
          <p:cNvPr id="6" name="Picture 3">
            <a:extLst>
              <a:ext uri="{FF2B5EF4-FFF2-40B4-BE49-F238E27FC236}">
                <a16:creationId xmlns:a16="http://schemas.microsoft.com/office/drawing/2014/main" id="{99E80B75-39DD-8F4A-A029-42A84B0B64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52560" y="1428751"/>
            <a:ext cx="9321703" cy="5429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2142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1143000" y="0"/>
            <a:ext cx="6858000" cy="1277957"/>
          </a:xfrm>
        </p:spPr>
        <p:txBody>
          <a:bodyPr/>
          <a:lstStyle/>
          <a:p>
            <a:r>
              <a:rPr lang="en-US" dirty="0">
                <a:solidFill>
                  <a:srgbClr val="529C33"/>
                </a:solidFill>
              </a:rPr>
              <a:t>Overview</a:t>
            </a:r>
          </a:p>
        </p:txBody>
      </p:sp>
      <p:sp>
        <p:nvSpPr>
          <p:cNvPr id="3" name="TextBox 2">
            <a:extLst>
              <a:ext uri="{FF2B5EF4-FFF2-40B4-BE49-F238E27FC236}">
                <a16:creationId xmlns:a16="http://schemas.microsoft.com/office/drawing/2014/main" id="{3E3052DA-21F3-BF46-AADF-99F286BB4F46}"/>
              </a:ext>
            </a:extLst>
          </p:cNvPr>
          <p:cNvSpPr txBox="1"/>
          <p:nvPr/>
        </p:nvSpPr>
        <p:spPr>
          <a:xfrm>
            <a:off x="336013" y="1542363"/>
            <a:ext cx="8543581" cy="4370427"/>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Mapping the local scene</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NSP Elements</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Attitudes, Stigma and Discrimination</a:t>
            </a:r>
          </a:p>
          <a:p>
            <a:pPr marL="800100" lvl="1" indent="-34290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Why understanding stigma and discrimination is important</a:t>
            </a:r>
          </a:p>
          <a:p>
            <a:pPr marL="800100" lvl="1" indent="-34290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Connecting with people at your service</a:t>
            </a:r>
          </a:p>
          <a:p>
            <a:pPr marL="800100" lvl="1" indent="-34290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Maintaining boundaries</a:t>
            </a:r>
          </a:p>
          <a:p>
            <a:pPr marL="342900" lvl="1"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The Work</a:t>
            </a:r>
          </a:p>
          <a:p>
            <a:pPr marL="742950" lvl="1" indent="-285750">
              <a:spcAft>
                <a:spcPts val="600"/>
              </a:spcAft>
              <a:buFont typeface="Arial" panose="020B0604020202020204" pitchFamily="34" charset="0"/>
              <a:buChar char="•"/>
              <a:defRPr/>
            </a:pPr>
            <a:r>
              <a:rPr lang="en-AU" dirty="0">
                <a:latin typeface="Arial" panose="020B0604020202020204" pitchFamily="34" charset="0"/>
                <a:cs typeface="Arial" panose="020B0604020202020204" pitchFamily="34" charset="0"/>
              </a:rPr>
              <a:t>Monitoring and Evaluation</a:t>
            </a:r>
          </a:p>
          <a:p>
            <a:pPr marL="742950" lvl="1" indent="-285750">
              <a:spcAft>
                <a:spcPts val="600"/>
              </a:spcAft>
              <a:buFont typeface="Arial" panose="020B0604020202020204" pitchFamily="34" charset="0"/>
              <a:buChar char="•"/>
              <a:defRPr/>
            </a:pPr>
            <a:r>
              <a:rPr lang="en-AU" dirty="0">
                <a:latin typeface="Arial" panose="020B0604020202020204" pitchFamily="34" charset="0"/>
                <a:cs typeface="Arial" panose="020B0604020202020204" pitchFamily="34" charset="0"/>
              </a:rPr>
              <a:t>Equipment</a:t>
            </a:r>
          </a:p>
          <a:p>
            <a:pPr marL="742950" lvl="1" indent="-285750">
              <a:spcAft>
                <a:spcPts val="600"/>
              </a:spcAft>
              <a:buFont typeface="Arial" panose="020B0604020202020204" pitchFamily="34" charset="0"/>
              <a:buChar char="•"/>
              <a:defRPr/>
            </a:pPr>
            <a:r>
              <a:rPr lang="en-AU" dirty="0">
                <a:latin typeface="Arial" panose="020B0604020202020204" pitchFamily="34" charset="0"/>
                <a:cs typeface="Arial" panose="020B0604020202020204" pitchFamily="34" charset="0"/>
              </a:rPr>
              <a:t>Opportunistic Education</a:t>
            </a:r>
          </a:p>
          <a:p>
            <a:pPr marL="742950" lvl="1" indent="-285750">
              <a:spcAft>
                <a:spcPts val="600"/>
              </a:spcAft>
              <a:buFont typeface="Arial" panose="020B0604020202020204" pitchFamily="34" charset="0"/>
              <a:buChar char="•"/>
              <a:defRPr/>
            </a:pPr>
            <a:r>
              <a:rPr lang="en-AU" dirty="0">
                <a:latin typeface="Arial" panose="020B0604020202020204" pitchFamily="34" charset="0"/>
                <a:cs typeface="Arial" panose="020B0604020202020204" pitchFamily="34" charset="0"/>
              </a:rPr>
              <a:t>Referrals</a:t>
            </a:r>
          </a:p>
        </p:txBody>
      </p:sp>
    </p:spTree>
    <p:extLst>
      <p:ext uri="{BB962C8B-B14F-4D97-AF65-F5344CB8AC3E}">
        <p14:creationId xmlns:p14="http://schemas.microsoft.com/office/powerpoint/2010/main" val="297728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443046"/>
            <a:ext cx="9144000" cy="1277957"/>
          </a:xfrm>
        </p:spPr>
        <p:txBody>
          <a:bodyPr/>
          <a:lstStyle/>
          <a:p>
            <a:r>
              <a:rPr lang="en-AU" altLang="en-US" dirty="0"/>
              <a:t>Connecting with </a:t>
            </a:r>
            <a:br>
              <a:rPr lang="en-AU" altLang="en-US" dirty="0"/>
            </a:br>
            <a:r>
              <a:rPr lang="en-AU" altLang="en-US" dirty="0"/>
              <a:t>People who choose to inject drugs</a:t>
            </a:r>
            <a:endParaRPr lang="en-US" b="0" dirty="0"/>
          </a:p>
        </p:txBody>
      </p:sp>
      <p:sp>
        <p:nvSpPr>
          <p:cNvPr id="9" name="TextBox 8">
            <a:extLst>
              <a:ext uri="{FF2B5EF4-FFF2-40B4-BE49-F238E27FC236}">
                <a16:creationId xmlns:a16="http://schemas.microsoft.com/office/drawing/2014/main" id="{1CB2BBCF-F479-1C45-A373-1111444FA4DA}"/>
              </a:ext>
            </a:extLst>
          </p:cNvPr>
          <p:cNvSpPr txBox="1"/>
          <p:nvPr/>
        </p:nvSpPr>
        <p:spPr>
          <a:xfrm>
            <a:off x="0" y="3157538"/>
            <a:ext cx="9144000" cy="461665"/>
          </a:xfrm>
          <a:prstGeom prst="rect">
            <a:avLst/>
          </a:prstGeom>
          <a:noFill/>
        </p:spPr>
        <p:txBody>
          <a:bodyPr wrap="square" rtlCol="0">
            <a:spAutoFit/>
          </a:bodyPr>
          <a:lstStyle/>
          <a:p>
            <a:pPr algn="ctr"/>
            <a:r>
              <a:rPr lang="en-AU" sz="2400" b="1" dirty="0">
                <a:latin typeface="Arial" panose="020B0604020202020204" pitchFamily="34" charset="0"/>
                <a:cs typeface="Arial" panose="020B0604020202020204" pitchFamily="34" charset="0"/>
              </a:rPr>
              <a:t>Relationship and trust is vital</a:t>
            </a:r>
          </a:p>
        </p:txBody>
      </p:sp>
      <p:grpSp>
        <p:nvGrpSpPr>
          <p:cNvPr id="14" name="Group 13">
            <a:extLst>
              <a:ext uri="{FF2B5EF4-FFF2-40B4-BE49-F238E27FC236}">
                <a16:creationId xmlns:a16="http://schemas.microsoft.com/office/drawing/2014/main" id="{8F95DDE6-D066-5B40-9413-B3A32C0CB4EB}"/>
              </a:ext>
            </a:extLst>
          </p:cNvPr>
          <p:cNvGrpSpPr/>
          <p:nvPr/>
        </p:nvGrpSpPr>
        <p:grpSpPr>
          <a:xfrm>
            <a:off x="114297" y="3771904"/>
            <a:ext cx="2128838" cy="2128837"/>
            <a:chOff x="114297" y="3771904"/>
            <a:chExt cx="2128838" cy="2128837"/>
          </a:xfrm>
        </p:grpSpPr>
        <p:sp>
          <p:nvSpPr>
            <p:cNvPr id="5" name="Rounded Rectangle 4">
              <a:extLst>
                <a:ext uri="{FF2B5EF4-FFF2-40B4-BE49-F238E27FC236}">
                  <a16:creationId xmlns:a16="http://schemas.microsoft.com/office/drawing/2014/main" id="{EF882F9E-D1B3-0244-8D08-93518DC27560}"/>
                </a:ext>
              </a:extLst>
            </p:cNvPr>
            <p:cNvSpPr/>
            <p:nvPr/>
          </p:nvSpPr>
          <p:spPr>
            <a:xfrm>
              <a:off x="114298" y="3771904"/>
              <a:ext cx="2128837" cy="2128837"/>
            </a:xfrm>
            <a:prstGeom prst="roundRect">
              <a:avLst/>
            </a:prstGeom>
            <a:solidFill>
              <a:srgbClr val="529C3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8BFFD95-8CCB-7443-B40D-38DC2831AD72}"/>
                </a:ext>
              </a:extLst>
            </p:cNvPr>
            <p:cNvSpPr txBox="1"/>
            <p:nvPr/>
          </p:nvSpPr>
          <p:spPr>
            <a:xfrm>
              <a:off x="114297" y="4159808"/>
              <a:ext cx="2128837" cy="1569660"/>
            </a:xfrm>
            <a:prstGeom prst="rect">
              <a:avLst/>
            </a:prstGeom>
            <a:noFill/>
          </p:spPr>
          <p:txBody>
            <a:bodyPr wrap="square" rtlCol="0">
              <a:spAutoFit/>
            </a:bodyPr>
            <a:lstStyle/>
            <a:p>
              <a:pPr algn="ctr"/>
              <a:r>
                <a:rPr lang="en-AU" sz="2400" dirty="0">
                  <a:latin typeface="Arial" panose="020B0604020202020204" pitchFamily="34" charset="0"/>
                  <a:cs typeface="Arial" panose="020B0604020202020204" pitchFamily="34" charset="0"/>
                </a:rPr>
                <a:t>Non-judgemental approach</a:t>
              </a:r>
            </a:p>
            <a:p>
              <a:pPr algn="ctr"/>
              <a:endParaRPr lang="en-US" sz="2400" dirty="0">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E0584462-8181-984B-9B94-C19DD1C0538E}"/>
              </a:ext>
            </a:extLst>
          </p:cNvPr>
          <p:cNvGrpSpPr/>
          <p:nvPr/>
        </p:nvGrpSpPr>
        <p:grpSpPr>
          <a:xfrm>
            <a:off x="2386010" y="3771904"/>
            <a:ext cx="2128838" cy="2128837"/>
            <a:chOff x="2386010" y="3771904"/>
            <a:chExt cx="2128838" cy="2128837"/>
          </a:xfrm>
        </p:grpSpPr>
        <p:sp>
          <p:nvSpPr>
            <p:cNvPr id="6" name="Rounded Rectangle 5">
              <a:extLst>
                <a:ext uri="{FF2B5EF4-FFF2-40B4-BE49-F238E27FC236}">
                  <a16:creationId xmlns:a16="http://schemas.microsoft.com/office/drawing/2014/main" id="{111FC21F-46C2-6246-8839-FF1EBE9082D3}"/>
                </a:ext>
              </a:extLst>
            </p:cNvPr>
            <p:cNvSpPr/>
            <p:nvPr/>
          </p:nvSpPr>
          <p:spPr>
            <a:xfrm>
              <a:off x="2386011" y="3771904"/>
              <a:ext cx="2128837" cy="2128837"/>
            </a:xfrm>
            <a:prstGeom prst="round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748F23C-D3F4-3142-A751-D48E58F7BD6E}"/>
                </a:ext>
              </a:extLst>
            </p:cNvPr>
            <p:cNvSpPr txBox="1"/>
            <p:nvPr/>
          </p:nvSpPr>
          <p:spPr>
            <a:xfrm>
              <a:off x="2386010" y="4388410"/>
              <a:ext cx="2128837" cy="830997"/>
            </a:xfrm>
            <a:prstGeom prst="rect">
              <a:avLst/>
            </a:prstGeom>
            <a:noFill/>
          </p:spPr>
          <p:txBody>
            <a:bodyPr wrap="square" rtlCol="0">
              <a:spAutoFit/>
            </a:bodyPr>
            <a:lstStyle/>
            <a:p>
              <a:pPr algn="ctr">
                <a:defRPr/>
              </a:pPr>
              <a:r>
                <a:rPr lang="en-AU" sz="2400" dirty="0">
                  <a:latin typeface="Arial" panose="020B0604020202020204" pitchFamily="34" charset="0"/>
                  <a:cs typeface="Arial" panose="020B0604020202020204" pitchFamily="34" charset="0"/>
                </a:rPr>
                <a:t>Awareness of language</a:t>
              </a:r>
            </a:p>
          </p:txBody>
        </p:sp>
      </p:grpSp>
      <p:grpSp>
        <p:nvGrpSpPr>
          <p:cNvPr id="16" name="Group 15">
            <a:extLst>
              <a:ext uri="{FF2B5EF4-FFF2-40B4-BE49-F238E27FC236}">
                <a16:creationId xmlns:a16="http://schemas.microsoft.com/office/drawing/2014/main" id="{EB72729C-17F7-1843-B8F5-891BA1D0039F}"/>
              </a:ext>
            </a:extLst>
          </p:cNvPr>
          <p:cNvGrpSpPr/>
          <p:nvPr/>
        </p:nvGrpSpPr>
        <p:grpSpPr>
          <a:xfrm>
            <a:off x="4657723" y="3771904"/>
            <a:ext cx="2128838" cy="2128837"/>
            <a:chOff x="4657723" y="3771904"/>
            <a:chExt cx="2128838" cy="2128837"/>
          </a:xfrm>
        </p:grpSpPr>
        <p:sp>
          <p:nvSpPr>
            <p:cNvPr id="7" name="Rounded Rectangle 6">
              <a:extLst>
                <a:ext uri="{FF2B5EF4-FFF2-40B4-BE49-F238E27FC236}">
                  <a16:creationId xmlns:a16="http://schemas.microsoft.com/office/drawing/2014/main" id="{13B624AC-797C-3A4C-9A80-AAAF9406AC70}"/>
                </a:ext>
              </a:extLst>
            </p:cNvPr>
            <p:cNvSpPr/>
            <p:nvPr/>
          </p:nvSpPr>
          <p:spPr>
            <a:xfrm>
              <a:off x="4657724" y="3771904"/>
              <a:ext cx="2128837" cy="2128837"/>
            </a:xfrm>
            <a:prstGeom prst="roundRect">
              <a:avLst/>
            </a:prstGeom>
            <a:solidFill>
              <a:srgbClr val="8FDA5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008DF30-F273-8144-B799-D4B02358B624}"/>
                </a:ext>
              </a:extLst>
            </p:cNvPr>
            <p:cNvSpPr txBox="1"/>
            <p:nvPr/>
          </p:nvSpPr>
          <p:spPr>
            <a:xfrm>
              <a:off x="4657723" y="4388411"/>
              <a:ext cx="2128837" cy="830997"/>
            </a:xfrm>
            <a:prstGeom prst="rect">
              <a:avLst/>
            </a:prstGeom>
            <a:noFill/>
          </p:spPr>
          <p:txBody>
            <a:bodyPr wrap="square" rtlCol="0">
              <a:spAutoFit/>
            </a:bodyPr>
            <a:lstStyle/>
            <a:p>
              <a:pPr algn="ctr">
                <a:defRPr/>
              </a:pPr>
              <a:r>
                <a:rPr lang="en-AU" sz="2400" dirty="0">
                  <a:latin typeface="Arial" panose="020B0604020202020204" pitchFamily="34" charset="0"/>
                  <a:cs typeface="Arial" panose="020B0604020202020204" pitchFamily="34" charset="0"/>
                </a:rPr>
                <a:t>Accessibility factors</a:t>
              </a:r>
            </a:p>
          </p:txBody>
        </p:sp>
      </p:grpSp>
      <p:grpSp>
        <p:nvGrpSpPr>
          <p:cNvPr id="17" name="Group 16">
            <a:extLst>
              <a:ext uri="{FF2B5EF4-FFF2-40B4-BE49-F238E27FC236}">
                <a16:creationId xmlns:a16="http://schemas.microsoft.com/office/drawing/2014/main" id="{02B07B6C-1CB0-494B-907B-EF2EF7A6DD23}"/>
              </a:ext>
            </a:extLst>
          </p:cNvPr>
          <p:cNvGrpSpPr/>
          <p:nvPr/>
        </p:nvGrpSpPr>
        <p:grpSpPr>
          <a:xfrm>
            <a:off x="6929436" y="3771904"/>
            <a:ext cx="2128838" cy="2128837"/>
            <a:chOff x="6929436" y="3771904"/>
            <a:chExt cx="2128838" cy="2128837"/>
          </a:xfrm>
        </p:grpSpPr>
        <p:sp>
          <p:nvSpPr>
            <p:cNvPr id="8" name="Rounded Rectangle 7">
              <a:extLst>
                <a:ext uri="{FF2B5EF4-FFF2-40B4-BE49-F238E27FC236}">
                  <a16:creationId xmlns:a16="http://schemas.microsoft.com/office/drawing/2014/main" id="{3C934F18-C467-D742-A555-04B3AE1498FC}"/>
                </a:ext>
              </a:extLst>
            </p:cNvPr>
            <p:cNvSpPr/>
            <p:nvPr/>
          </p:nvSpPr>
          <p:spPr>
            <a:xfrm>
              <a:off x="6929437" y="3771904"/>
              <a:ext cx="2128837" cy="2128837"/>
            </a:xfrm>
            <a:prstGeom prst="round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72839EB-5230-5445-9339-ED7F9D994D27}"/>
                </a:ext>
              </a:extLst>
            </p:cNvPr>
            <p:cNvSpPr txBox="1"/>
            <p:nvPr/>
          </p:nvSpPr>
          <p:spPr>
            <a:xfrm>
              <a:off x="6929436" y="4045505"/>
              <a:ext cx="2128837" cy="1569660"/>
            </a:xfrm>
            <a:prstGeom prst="rect">
              <a:avLst/>
            </a:prstGeom>
            <a:noFill/>
          </p:spPr>
          <p:txBody>
            <a:bodyPr wrap="square" rtlCol="0">
              <a:spAutoFit/>
            </a:bodyPr>
            <a:lstStyle/>
            <a:p>
              <a:pPr algn="ctr">
                <a:defRPr/>
              </a:pPr>
              <a:r>
                <a:rPr lang="en-AU" sz="2400" dirty="0">
                  <a:latin typeface="Arial" panose="020B0604020202020204" pitchFamily="34" charset="0"/>
                  <a:cs typeface="Arial" panose="020B0604020202020204" pitchFamily="34" charset="0"/>
                </a:rPr>
                <a:t>Safe environments (effects of trauma)</a:t>
              </a:r>
            </a:p>
          </p:txBody>
        </p:sp>
      </p:grpSp>
    </p:spTree>
    <p:extLst>
      <p:ext uri="{BB962C8B-B14F-4D97-AF65-F5344CB8AC3E}">
        <p14:creationId xmlns:p14="http://schemas.microsoft.com/office/powerpoint/2010/main" val="345372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Non-judgemental approach</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424823"/>
            <a:ext cx="8180790" cy="3170099"/>
          </a:xfrm>
          <a:prstGeom prst="rect">
            <a:avLst/>
          </a:prstGeom>
          <a:noFill/>
        </p:spPr>
        <p:txBody>
          <a:bodyPr wrap="square" rtlCol="0">
            <a:spAutoFit/>
          </a:bodyPr>
          <a:lstStyle/>
          <a:p>
            <a:pPr marL="342900" indent="-342900">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Respecting the right of clients to make their own decisions about their drug use</a:t>
            </a:r>
          </a:p>
          <a:p>
            <a:pPr>
              <a:buFont typeface="Wingdings 3" charset="2"/>
              <a:buChar char=""/>
              <a:defRPr/>
            </a:pPr>
            <a:endParaRPr lang="en-AU"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Creating an atmosphere where clients feel they can access the NSP services without sanction (welcoming language/ greeting)</a:t>
            </a:r>
          </a:p>
          <a:p>
            <a:pPr>
              <a:buFont typeface="Wingdings 3" charset="2"/>
              <a:buChar char=""/>
              <a:defRPr/>
            </a:pPr>
            <a:endParaRPr lang="en-AU"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AU" altLang="en-US" sz="2000" dirty="0">
                <a:latin typeface="Arial" panose="020B0604020202020204" pitchFamily="34" charset="0"/>
                <a:cs typeface="Arial" panose="020B0604020202020204" pitchFamily="34" charset="0"/>
              </a:rPr>
              <a:t>Actively listening to clients</a:t>
            </a:r>
            <a:r>
              <a:rPr lang="ja-JP" altLang="en-AU" sz="2000">
                <a:latin typeface="Arial" panose="020B0604020202020204" pitchFamily="34" charset="0"/>
                <a:cs typeface="Arial" panose="020B0604020202020204" pitchFamily="34" charset="0"/>
              </a:rPr>
              <a:t>’</a:t>
            </a:r>
            <a:r>
              <a:rPr lang="en-AU" altLang="ja-JP" sz="2000" dirty="0">
                <a:latin typeface="Arial" panose="020B0604020202020204" pitchFamily="34" charset="0"/>
                <a:cs typeface="Arial" panose="020B0604020202020204" pitchFamily="34" charset="0"/>
              </a:rPr>
              <a:t> expressed needs, decisions and requests for information and injecting equipment</a:t>
            </a:r>
          </a:p>
          <a:p>
            <a:pPr marL="342900" indent="-342900">
              <a:buFont typeface="Arial" panose="020B0604020202020204" pitchFamily="34" charset="0"/>
              <a:buChar char="•"/>
              <a:defRPr/>
            </a:pPr>
            <a:endParaRPr lang="en-AU" altLang="ja-JP"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defRPr/>
            </a:pPr>
            <a:r>
              <a:rPr lang="en-AU" altLang="en-US" sz="2000" dirty="0">
                <a:latin typeface="Arial" panose="020B0604020202020204" pitchFamily="34" charset="0"/>
                <a:cs typeface="Arial" panose="020B0604020202020204" pitchFamily="34" charset="0"/>
              </a:rPr>
              <a:t>Being respectful of cultural differences.</a:t>
            </a:r>
          </a:p>
        </p:txBody>
      </p:sp>
    </p:spTree>
    <p:extLst>
      <p:ext uri="{BB962C8B-B14F-4D97-AF65-F5344CB8AC3E}">
        <p14:creationId xmlns:p14="http://schemas.microsoft.com/office/powerpoint/2010/main" val="1293118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4278"/>
            <a:ext cx="9144000" cy="1277957"/>
          </a:xfrm>
        </p:spPr>
        <p:txBody>
          <a:bodyPr/>
          <a:lstStyle/>
          <a:p>
            <a:r>
              <a:rPr lang="en-AU" altLang="en-US" dirty="0"/>
              <a:t>Awareness of Language</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643090" y="1396123"/>
            <a:ext cx="8180790" cy="6017032"/>
          </a:xfrm>
          <a:prstGeom prst="rect">
            <a:avLst/>
          </a:prstGeom>
          <a:noFill/>
        </p:spPr>
        <p:txBody>
          <a:bodyPr wrap="square" rtlCol="0">
            <a:spAutoFit/>
          </a:bodyPr>
          <a:lstStyle/>
          <a:p>
            <a:pPr>
              <a:spcAft>
                <a:spcPts val="600"/>
              </a:spcAft>
              <a:defRPr/>
            </a:pPr>
            <a:r>
              <a:rPr lang="en-AU" sz="2000" b="1" dirty="0">
                <a:solidFill>
                  <a:schemeClr val="tx1">
                    <a:lumMod val="75000"/>
                    <a:lumOff val="25000"/>
                  </a:schemeClr>
                </a:solidFill>
                <a:latin typeface="Arial" panose="020B0604020202020204" pitchFamily="34" charset="0"/>
                <a:cs typeface="Arial" panose="020B0604020202020204" pitchFamily="34" charset="0"/>
              </a:rPr>
              <a:t>Think about terms and any labels especially.</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What are some?</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What are some implied connotations of the terms?</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Be aware of us/them language and if it is necessary in each context</a:t>
            </a:r>
          </a:p>
          <a:p>
            <a:pPr indent="-285750">
              <a:spcAft>
                <a:spcPts val="600"/>
              </a:spcAft>
              <a:defRPr/>
            </a:pPr>
            <a:endParaRPr lang="en-AU" altLang="en-US" sz="2000" dirty="0">
              <a:solidFill>
                <a:schemeClr val="tx1">
                  <a:lumMod val="75000"/>
                  <a:lumOff val="25000"/>
                </a:schemeClr>
              </a:solidFill>
              <a:latin typeface="Arial" panose="020B0604020202020204" pitchFamily="34" charset="0"/>
              <a:cs typeface="Arial" panose="020B0604020202020204" pitchFamily="34" charset="0"/>
            </a:endParaRPr>
          </a:p>
          <a:p>
            <a:pPr indent="-285750">
              <a:spcAft>
                <a:spcPts val="600"/>
              </a:spcAft>
              <a:defRPr/>
            </a:pPr>
            <a:r>
              <a:rPr lang="en-AU" altLang="en-US" sz="2000" b="1" dirty="0">
                <a:solidFill>
                  <a:schemeClr val="tx1">
                    <a:lumMod val="75000"/>
                    <a:lumOff val="25000"/>
                  </a:schemeClr>
                </a:solidFill>
                <a:latin typeface="Arial" panose="020B0604020202020204" pitchFamily="34" charset="0"/>
                <a:cs typeface="Arial" panose="020B0604020202020204" pitchFamily="34" charset="0"/>
              </a:rPr>
              <a:t>Look at your posters, signs, resources and media.</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Is it consistent with your framework?</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Again, what can be implied by the messages (words and images)?</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Is it necessary? Can it be changed to have a better impact?</a:t>
            </a:r>
          </a:p>
          <a:p>
            <a:pPr indent="-285750">
              <a:spcAft>
                <a:spcPts val="600"/>
              </a:spcAft>
              <a:defRPr/>
            </a:pPr>
            <a:endParaRPr lang="en-AU" altLang="en-US" sz="2000" dirty="0">
              <a:solidFill>
                <a:schemeClr val="tx1">
                  <a:lumMod val="75000"/>
                  <a:lumOff val="25000"/>
                </a:schemeClr>
              </a:solidFill>
              <a:latin typeface="Arial" panose="020B0604020202020204" pitchFamily="34" charset="0"/>
              <a:cs typeface="Arial" panose="020B0604020202020204" pitchFamily="34" charset="0"/>
            </a:endParaRPr>
          </a:p>
          <a:p>
            <a:pPr indent="-285750">
              <a:spcAft>
                <a:spcPts val="600"/>
              </a:spcAft>
              <a:defRPr/>
            </a:pPr>
            <a:r>
              <a:rPr lang="en-AU" altLang="en-US" sz="2000" b="1" dirty="0">
                <a:solidFill>
                  <a:schemeClr val="tx1">
                    <a:lumMod val="75000"/>
                    <a:lumOff val="25000"/>
                  </a:schemeClr>
                </a:solidFill>
                <a:latin typeface="Arial" panose="020B0604020202020204" pitchFamily="34" charset="0"/>
                <a:cs typeface="Arial" panose="020B0604020202020204" pitchFamily="34" charset="0"/>
              </a:rPr>
              <a:t>Body language and tone of voice</a:t>
            </a:r>
          </a:p>
          <a:p>
            <a:pPr marL="800100" lvl="1"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What else is being communicated outside of the words?</a:t>
            </a:r>
            <a:endParaRPr lang="en-AU" altLang="en-US" sz="2000" dirty="0">
              <a:latin typeface="Arial" panose="020B0604020202020204" pitchFamily="34" charset="0"/>
              <a:cs typeface="Arial" panose="020B0604020202020204" pitchFamily="34" charset="0"/>
            </a:endParaRPr>
          </a:p>
          <a:p>
            <a:pPr>
              <a:spcAft>
                <a:spcPts val="600"/>
              </a:spcAft>
              <a:buFont typeface="Wingdings 3" charset="2"/>
              <a:buChar char=""/>
              <a:defRPr/>
            </a:pPr>
            <a:endParaRPr lang="en-AU" sz="2000" dirty="0">
              <a:solidFill>
                <a:schemeClr val="tx1">
                  <a:lumMod val="75000"/>
                  <a:lumOff val="25000"/>
                </a:schemeClr>
              </a:solidFill>
              <a:latin typeface="Arial" panose="020B0604020202020204" pitchFamily="34" charset="0"/>
              <a:cs typeface="Arial" panose="020B0604020202020204" pitchFamily="34" charset="0"/>
            </a:endParaRPr>
          </a:p>
          <a:p>
            <a:pPr>
              <a:spcAft>
                <a:spcPts val="600"/>
              </a:spcAft>
              <a:defRPr/>
            </a:pPr>
            <a:endParaRPr lang="en-AU" sz="20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865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Discussion</a:t>
            </a:r>
          </a:p>
        </p:txBody>
      </p:sp>
      <p:sp>
        <p:nvSpPr>
          <p:cNvPr id="5" name="TextBox 4">
            <a:extLst>
              <a:ext uri="{FF2B5EF4-FFF2-40B4-BE49-F238E27FC236}">
                <a16:creationId xmlns:a16="http://schemas.microsoft.com/office/drawing/2014/main" id="{93EDE4E8-63FE-944B-96A0-CA917D5E96D9}"/>
              </a:ext>
            </a:extLst>
          </p:cNvPr>
          <p:cNvSpPr txBox="1"/>
          <p:nvPr/>
        </p:nvSpPr>
        <p:spPr>
          <a:xfrm>
            <a:off x="471491" y="1744471"/>
            <a:ext cx="8601075" cy="461665"/>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Accessibility Factors</a:t>
            </a:r>
          </a:p>
        </p:txBody>
      </p:sp>
      <p:sp>
        <p:nvSpPr>
          <p:cNvPr id="4" name="TextBox 3">
            <a:extLst>
              <a:ext uri="{FF2B5EF4-FFF2-40B4-BE49-F238E27FC236}">
                <a16:creationId xmlns:a16="http://schemas.microsoft.com/office/drawing/2014/main" id="{86E9677D-667A-0945-AC12-C6CCDD0984B4}"/>
              </a:ext>
            </a:extLst>
          </p:cNvPr>
          <p:cNvSpPr txBox="1"/>
          <p:nvPr/>
        </p:nvSpPr>
        <p:spPr>
          <a:xfrm>
            <a:off x="442915" y="2746987"/>
            <a:ext cx="8279605" cy="3801041"/>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altLang="en-US" sz="2400" dirty="0">
                <a:solidFill>
                  <a:schemeClr val="bg1"/>
                </a:solidFill>
                <a:latin typeface="Arial" panose="020B0604020202020204" pitchFamily="34" charset="0"/>
                <a:cs typeface="Arial" panose="020B0604020202020204" pitchFamily="34" charset="0"/>
              </a:rPr>
              <a:t>What could make an NSP accessible and people feel welcome?</a:t>
            </a:r>
          </a:p>
          <a:p>
            <a:pPr marL="342900" indent="-342900">
              <a:spcAft>
                <a:spcPts val="600"/>
              </a:spcAft>
              <a:buFont typeface="Arial" panose="020B0604020202020204" pitchFamily="34" charset="0"/>
              <a:buChar char="•"/>
              <a:defRPr/>
            </a:pPr>
            <a:r>
              <a:rPr lang="en-AU" altLang="en-US" sz="2400" dirty="0">
                <a:solidFill>
                  <a:schemeClr val="bg1"/>
                </a:solidFill>
                <a:latin typeface="Arial" panose="020B0604020202020204" pitchFamily="34" charset="0"/>
                <a:cs typeface="Arial" panose="020B0604020202020204" pitchFamily="34" charset="0"/>
              </a:rPr>
              <a:t>Is there any ways your workplace could improve accessibility and friendliness?</a:t>
            </a:r>
          </a:p>
          <a:p>
            <a:pPr marL="342900" indent="-342900">
              <a:spcAft>
                <a:spcPts val="600"/>
              </a:spcAft>
              <a:buFont typeface="Arial" panose="020B0604020202020204" pitchFamily="34" charset="0"/>
              <a:buChar char="•"/>
              <a:defRPr/>
            </a:pPr>
            <a:r>
              <a:rPr lang="en-AU" altLang="en-US" sz="2400" dirty="0">
                <a:solidFill>
                  <a:schemeClr val="bg1"/>
                </a:solidFill>
                <a:latin typeface="Arial" panose="020B0604020202020204" pitchFamily="34" charset="0"/>
                <a:cs typeface="Arial" panose="020B0604020202020204" pitchFamily="34" charset="0"/>
              </a:rPr>
              <a:t>View your own service from the eyes of a new client walking in the door. </a:t>
            </a:r>
          </a:p>
          <a:p>
            <a:pPr marL="800100" lvl="1" indent="-342900">
              <a:spcAft>
                <a:spcPts val="600"/>
              </a:spcAft>
              <a:buFont typeface="Arial" panose="020B0604020202020204" pitchFamily="34" charset="0"/>
              <a:buChar char="•"/>
              <a:defRPr/>
            </a:pPr>
            <a:r>
              <a:rPr lang="en-AU" altLang="en-US" sz="2400" i="1" dirty="0">
                <a:solidFill>
                  <a:schemeClr val="bg1"/>
                </a:solidFill>
                <a:latin typeface="Arial" panose="020B0604020202020204" pitchFamily="34" charset="0"/>
                <a:cs typeface="Arial" panose="020B0604020202020204" pitchFamily="34" charset="0"/>
              </a:rPr>
              <a:t>Do they feel welcome?</a:t>
            </a:r>
          </a:p>
          <a:p>
            <a:pPr marL="800100" lvl="1" indent="-342900">
              <a:spcAft>
                <a:spcPts val="600"/>
              </a:spcAft>
              <a:buFont typeface="Arial" panose="020B0604020202020204" pitchFamily="34" charset="0"/>
              <a:buChar char="•"/>
              <a:defRPr/>
            </a:pPr>
            <a:r>
              <a:rPr lang="en-AU" altLang="en-US" sz="2400" i="1" dirty="0">
                <a:solidFill>
                  <a:schemeClr val="bg1"/>
                </a:solidFill>
                <a:latin typeface="Arial" panose="020B0604020202020204" pitchFamily="34" charset="0"/>
                <a:cs typeface="Arial" panose="020B0604020202020204" pitchFamily="34" charset="0"/>
              </a:rPr>
              <a:t>Do they feel comfortable to ask for what they need?</a:t>
            </a:r>
          </a:p>
          <a:p>
            <a:pPr marL="800100" lvl="1" indent="-342900">
              <a:spcAft>
                <a:spcPts val="600"/>
              </a:spcAft>
              <a:buFont typeface="Arial" panose="020B0604020202020204" pitchFamily="34" charset="0"/>
              <a:buChar char="•"/>
              <a:defRPr/>
            </a:pPr>
            <a:r>
              <a:rPr lang="en-AU" altLang="en-US" sz="2400" i="1" dirty="0">
                <a:solidFill>
                  <a:schemeClr val="bg1"/>
                </a:solidFill>
                <a:latin typeface="Arial" panose="020B0604020202020204" pitchFamily="34" charset="0"/>
                <a:cs typeface="Arial" panose="020B0604020202020204" pitchFamily="34" charset="0"/>
              </a:rPr>
              <a:t>If not, what changes could you make?</a:t>
            </a:r>
          </a:p>
        </p:txBody>
      </p:sp>
      <p:pic>
        <p:nvPicPr>
          <p:cNvPr id="9" name="Picture 8">
            <a:extLst>
              <a:ext uri="{FF2B5EF4-FFF2-40B4-BE49-F238E27FC236}">
                <a16:creationId xmlns:a16="http://schemas.microsoft.com/office/drawing/2014/main" id="{0649BC07-7525-0D46-9ADE-F14AE830B990}"/>
              </a:ext>
            </a:extLst>
          </p:cNvPr>
          <p:cNvPicPr>
            <a:picLocks noChangeAspect="1"/>
          </p:cNvPicPr>
          <p:nvPr/>
        </p:nvPicPr>
        <p:blipFill>
          <a:blip r:embed="rId3"/>
          <a:stretch>
            <a:fillRect/>
          </a:stretch>
        </p:blipFill>
        <p:spPr>
          <a:xfrm>
            <a:off x="1749001" y="1401567"/>
            <a:ext cx="1365675" cy="1226256"/>
          </a:xfrm>
          <a:prstGeom prst="rect">
            <a:avLst/>
          </a:prstGeom>
        </p:spPr>
      </p:pic>
    </p:spTree>
    <p:extLst>
      <p:ext uri="{BB962C8B-B14F-4D97-AF65-F5344CB8AC3E}">
        <p14:creationId xmlns:p14="http://schemas.microsoft.com/office/powerpoint/2010/main" val="80820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4278"/>
            <a:ext cx="9144000" cy="1277957"/>
          </a:xfrm>
        </p:spPr>
        <p:txBody>
          <a:bodyPr/>
          <a:lstStyle/>
          <a:p>
            <a:r>
              <a:rPr lang="en-AU" altLang="en-US" dirty="0"/>
              <a:t>Accessibility Factors</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628802" y="1710448"/>
            <a:ext cx="8180790" cy="4016484"/>
          </a:xfrm>
          <a:prstGeom prst="rect">
            <a:avLst/>
          </a:prstGeom>
          <a:noFill/>
        </p:spPr>
        <p:txBody>
          <a:bodyPr wrap="square" rtlCol="0">
            <a:spAutoFit/>
          </a:bodyPr>
          <a:lstStyle/>
          <a:p>
            <a:pPr>
              <a:spcAft>
                <a:spcPts val="600"/>
              </a:spcAft>
              <a:defRPr/>
            </a:pPr>
            <a:r>
              <a:rPr lang="en-US" sz="2400" dirty="0">
                <a:solidFill>
                  <a:schemeClr val="tx1">
                    <a:lumMod val="75000"/>
                    <a:lumOff val="25000"/>
                  </a:schemeClr>
                </a:solidFill>
                <a:latin typeface="Arial" panose="020B0604020202020204" pitchFamily="34" charset="0"/>
                <a:cs typeface="Arial" panose="020B0604020202020204" pitchFamily="34" charset="0"/>
              </a:rPr>
              <a:t>Many people who inject drugs may be nervous or suspicious on first encountering NSP services and therefore should be treated in as friendly and informal way as possible with a minimum amount of intrusion.</a:t>
            </a:r>
          </a:p>
          <a:p>
            <a:pPr>
              <a:spcAft>
                <a:spcPts val="600"/>
              </a:spcAft>
              <a:defRPr/>
            </a:pPr>
            <a:endParaRPr lang="en-AU" sz="2400" dirty="0">
              <a:solidFill>
                <a:schemeClr val="tx1">
                  <a:lumMod val="75000"/>
                  <a:lumOff val="25000"/>
                </a:schemeClr>
              </a:solidFill>
              <a:latin typeface="Arial" panose="020B0604020202020204" pitchFamily="34" charset="0"/>
              <a:cs typeface="Arial" panose="020B0604020202020204" pitchFamily="34" charset="0"/>
            </a:endParaRPr>
          </a:p>
          <a:p>
            <a:pPr>
              <a:spcAft>
                <a:spcPts val="600"/>
              </a:spcAft>
              <a:defRPr/>
            </a:pPr>
            <a:r>
              <a:rPr lang="en-US" sz="2400" dirty="0">
                <a:solidFill>
                  <a:schemeClr val="tx1">
                    <a:lumMod val="75000"/>
                    <a:lumOff val="25000"/>
                  </a:schemeClr>
                </a:solidFill>
                <a:latin typeface="Arial" panose="020B0604020202020204" pitchFamily="34" charset="0"/>
                <a:cs typeface="Arial" panose="020B0604020202020204" pitchFamily="34" charset="0"/>
              </a:rPr>
              <a:t>Staff should promote and encourage the safe disposal or return of needles and syringes at all times. However, the distribution of sterile needles and syringes is not contingent on the client returning used equipment.</a:t>
            </a:r>
            <a:endParaRPr lang="en-AU" sz="2400" dirty="0">
              <a:solidFill>
                <a:schemeClr val="tx1">
                  <a:lumMod val="75000"/>
                  <a:lumOff val="25000"/>
                </a:schemeClr>
              </a:solidFill>
              <a:latin typeface="Arial" panose="020B0604020202020204" pitchFamily="34" charset="0"/>
              <a:cs typeface="Arial" panose="020B0604020202020204" pitchFamily="34" charset="0"/>
            </a:endParaRPr>
          </a:p>
          <a:p>
            <a:pPr>
              <a:spcAft>
                <a:spcPts val="600"/>
              </a:spcAft>
              <a:buFont typeface="Wingdings 3" charset="2"/>
              <a:buChar char=""/>
              <a:defRPr/>
            </a:pPr>
            <a:endParaRPr lang="en-AU" sz="24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902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400166"/>
            <a:ext cx="9144000" cy="1277957"/>
          </a:xfrm>
        </p:spPr>
        <p:txBody>
          <a:bodyPr/>
          <a:lstStyle/>
          <a:p>
            <a:r>
              <a:rPr lang="en-AU" altLang="en-US" dirty="0"/>
              <a:t>Providing safe environments </a:t>
            </a:r>
            <a:br>
              <a:rPr lang="en-AU" altLang="en-US" dirty="0"/>
            </a:br>
            <a:r>
              <a:rPr lang="en-AU" altLang="en-US" dirty="0"/>
              <a:t>for clients and staff</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2841516"/>
            <a:ext cx="8180790" cy="4170372"/>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Confidentiality of NSP interactions is paramount to success of the program</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Understanding Trauma and PTSD for marginalised client group</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Recognising that both staff providing NSP services and clients accessing NSP will have their own unique issues</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Importance of good supervision and debriefing</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Handouts: Client Aggression Checklist &amp; Behaviour Minimisation Checklist</a:t>
            </a:r>
          </a:p>
          <a:p>
            <a:pPr marL="342900" indent="-342900">
              <a:spcAft>
                <a:spcPts val="600"/>
              </a:spcAft>
              <a:buFont typeface="Arial" panose="020B0604020202020204" pitchFamily="34" charset="0"/>
              <a:buChar char="•"/>
            </a:pPr>
            <a:endParaRPr lang="en-AU"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83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Professionalism </a:t>
            </a:r>
            <a:br>
              <a:rPr lang="en-AU" altLang="en-US" dirty="0"/>
            </a:br>
            <a:r>
              <a:rPr lang="en-AU" altLang="en-US" dirty="0"/>
              <a:t>in NSP work</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2384316"/>
            <a:ext cx="8180790" cy="3354765"/>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Maintaining personal and professional boundaries</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Interactions with clients within the boundaries of their role as NSP workers</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Having a non-judgemental, professional approach applies to both </a:t>
            </a:r>
            <a:r>
              <a:rPr lang="en-AU" altLang="en-US" sz="2400" b="1" i="1" dirty="0">
                <a:latin typeface="Arial" panose="020B0604020202020204" pitchFamily="34" charset="0"/>
                <a:cs typeface="Arial" panose="020B0604020202020204" pitchFamily="34" charset="0"/>
              </a:rPr>
              <a:t>attitude</a:t>
            </a:r>
            <a:r>
              <a:rPr lang="en-AU" altLang="en-US" sz="2400" dirty="0">
                <a:latin typeface="Arial" panose="020B0604020202020204" pitchFamily="34" charset="0"/>
                <a:cs typeface="Arial" panose="020B0604020202020204" pitchFamily="34" charset="0"/>
              </a:rPr>
              <a:t> and </a:t>
            </a:r>
            <a:r>
              <a:rPr lang="en-AU" altLang="en-US" sz="2400" b="1" i="1" dirty="0">
                <a:latin typeface="Arial" panose="020B0604020202020204" pitchFamily="34" charset="0"/>
                <a:cs typeface="Arial" panose="020B0604020202020204" pitchFamily="34" charset="0"/>
              </a:rPr>
              <a:t>interactions</a:t>
            </a:r>
            <a:r>
              <a:rPr lang="en-AU" altLang="en-US" sz="2400" dirty="0">
                <a:latin typeface="Arial" panose="020B0604020202020204" pitchFamily="34" charset="0"/>
                <a:cs typeface="Arial" panose="020B0604020202020204" pitchFamily="34" charset="0"/>
              </a:rPr>
              <a:t> with NSP clients</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An important step in the provision of NSP work is asking:</a:t>
            </a:r>
          </a:p>
          <a:p>
            <a:pPr lvl="1">
              <a:spcAft>
                <a:spcPts val="600"/>
              </a:spcAft>
            </a:pPr>
            <a:r>
              <a:rPr lang="en-AU" altLang="en-US" sz="2400" i="1" dirty="0">
                <a:latin typeface="Arial" panose="020B0604020202020204" pitchFamily="34" charset="0"/>
                <a:cs typeface="Arial" panose="020B0604020202020204" pitchFamily="34" charset="0"/>
              </a:rPr>
              <a:t>“How can I help?”</a:t>
            </a:r>
          </a:p>
        </p:txBody>
      </p:sp>
    </p:spTree>
    <p:extLst>
      <p:ext uri="{BB962C8B-B14F-4D97-AF65-F5344CB8AC3E}">
        <p14:creationId xmlns:p14="http://schemas.microsoft.com/office/powerpoint/2010/main" val="128290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Professional Boundaries</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2212866"/>
            <a:ext cx="8180790" cy="4247317"/>
          </a:xfrm>
          <a:prstGeom prst="rect">
            <a:avLst/>
          </a:prstGeom>
          <a:noFill/>
        </p:spPr>
        <p:txBody>
          <a:bodyPr wrap="square" rtlCol="0">
            <a:spAutoFit/>
          </a:bodyPr>
          <a:lstStyle/>
          <a:p>
            <a:pPr>
              <a:spcAft>
                <a:spcPts val="600"/>
              </a:spcAft>
            </a:pPr>
            <a:r>
              <a:rPr lang="en-AU" altLang="en-US" sz="2000" b="1" dirty="0">
                <a:solidFill>
                  <a:srgbClr val="000000"/>
                </a:solidFill>
                <a:latin typeface="Arial" panose="020B0604020202020204" pitchFamily="34" charset="0"/>
                <a:cs typeface="Arial" panose="020B0604020202020204" pitchFamily="34" charset="0"/>
              </a:rPr>
              <a:t>Give some examples of your boundaries around information provision, support, referral and other matters within and outside of NSP work, and in relation to clients accessing your service?</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Are they organisational (policy) or personal?</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Are you prepared to have it challenged?</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Do you have the reflective practice to challenge your own personal boundaries from time to time?</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How do you deny requests you can’t meet while maintaining rapport?</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Handle requests for money or offers of gifts?</a:t>
            </a:r>
          </a:p>
          <a:p>
            <a:pPr marL="800100" lvl="1" indent="-342900">
              <a:spcAft>
                <a:spcPts val="600"/>
              </a:spcAft>
              <a:buFont typeface="Arial" panose="020B0604020202020204" pitchFamily="34" charset="0"/>
              <a:buChar char="•"/>
            </a:pPr>
            <a:r>
              <a:rPr lang="en-AU" altLang="en-US" sz="2000" dirty="0">
                <a:solidFill>
                  <a:srgbClr val="000000"/>
                </a:solidFill>
                <a:latin typeface="Arial" panose="020B0604020202020204" pitchFamily="34" charset="0"/>
                <a:cs typeface="Arial" panose="020B0604020202020204" pitchFamily="34" charset="0"/>
              </a:rPr>
              <a:t>Respond to requests for information about other staff or service users?</a:t>
            </a:r>
            <a:endParaRPr lang="en-US" altLang="en-US" sz="2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499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Sticky Situations</a:t>
            </a:r>
          </a:p>
        </p:txBody>
      </p:sp>
      <p:sp>
        <p:nvSpPr>
          <p:cNvPr id="4" name="TextBox 3">
            <a:extLst>
              <a:ext uri="{FF2B5EF4-FFF2-40B4-BE49-F238E27FC236}">
                <a16:creationId xmlns:a16="http://schemas.microsoft.com/office/drawing/2014/main" id="{86E9677D-667A-0945-AC12-C6CCDD0984B4}"/>
              </a:ext>
            </a:extLst>
          </p:cNvPr>
          <p:cNvSpPr txBox="1"/>
          <p:nvPr/>
        </p:nvSpPr>
        <p:spPr>
          <a:xfrm>
            <a:off x="432197" y="1476514"/>
            <a:ext cx="8279605" cy="5139869"/>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Someone has entered your service telling you that someone is injecting in your carpark. How do you handle it?</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young lady has asked for 500 x 1mls. What do we do?</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Someone has asked for train fare or money for a script. What options do you have?</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client from a regional area accesses the NSP and requests 300 1mls, what do you do?</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15 year old walks in the door seeking injecting equipment</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pregnant lady accesses your NSP and asks for a fit pack – do you give her equipment?</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Someone you know accesses the NSP you work at asks for injecting equipment – how do you react when you see them next outside of work?</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person asks for injecting equipment, they appear intoxicated – what do you do?</a:t>
            </a:r>
          </a:p>
          <a:p>
            <a:pPr marL="285750" indent="-285750">
              <a:spcAft>
                <a:spcPts val="600"/>
              </a:spcAft>
              <a:buFont typeface="Arial" panose="020B0604020202020204" pitchFamily="34" charset="0"/>
              <a:buChar char="•"/>
            </a:pPr>
            <a:r>
              <a:rPr lang="en-AU" altLang="en-US" dirty="0">
                <a:solidFill>
                  <a:schemeClr val="bg1"/>
                </a:solidFill>
                <a:latin typeface="Arial" panose="020B0604020202020204" pitchFamily="34" charset="0"/>
                <a:cs typeface="Arial" panose="020B0604020202020204" pitchFamily="34" charset="0"/>
              </a:rPr>
              <a:t>A person in a wheelchair cannot access your NSP because of the stairway entrance. What can you do?</a:t>
            </a:r>
          </a:p>
        </p:txBody>
      </p:sp>
    </p:spTree>
    <p:extLst>
      <p:ext uri="{BB962C8B-B14F-4D97-AF65-F5344CB8AC3E}">
        <p14:creationId xmlns:p14="http://schemas.microsoft.com/office/powerpoint/2010/main" val="335515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Supplying Injecting Equipment</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2212866"/>
            <a:ext cx="8180790" cy="4401205"/>
          </a:xfrm>
          <a:prstGeom prst="rect">
            <a:avLst/>
          </a:prstGeom>
          <a:noFill/>
        </p:spPr>
        <p:txBody>
          <a:bodyPr wrap="square" rtlCol="0">
            <a:spAutoFit/>
          </a:bodyPr>
          <a:lstStyle/>
          <a:p>
            <a:r>
              <a:rPr lang="en-AU" altLang="en-US" sz="2000" b="1" dirty="0">
                <a:latin typeface="Arial" panose="020B0604020202020204" pitchFamily="34" charset="0"/>
                <a:cs typeface="Arial" panose="020B0604020202020204" pitchFamily="34" charset="0"/>
              </a:rPr>
              <a:t>NUMBER OF NEEDLES AND SYRINGES TO DISTRIBUTE</a:t>
            </a:r>
          </a:p>
          <a:p>
            <a:r>
              <a:rPr lang="en-US" altLang="en-US" sz="2000" dirty="0">
                <a:latin typeface="Arial" panose="020B0604020202020204" pitchFamily="34" charset="0"/>
                <a:cs typeface="Arial" panose="020B0604020202020204" pitchFamily="34" charset="0"/>
              </a:rPr>
              <a:t>A maximum of 100 needles &amp; syringes and a maximum of 20 winged infusion sets (butterflies) shall be dispensed per occasion of service. An appropriate disposal shall also be supplied. </a:t>
            </a:r>
          </a:p>
          <a:p>
            <a:endParaRPr lang="en-US" altLang="en-US" sz="2000" dirty="0">
              <a:latin typeface="Arial" panose="020B0604020202020204" pitchFamily="34" charset="0"/>
              <a:cs typeface="Arial" panose="020B0604020202020204" pitchFamily="34" charset="0"/>
            </a:endParaRPr>
          </a:p>
          <a:p>
            <a:r>
              <a:rPr lang="en-US" altLang="en-US" sz="2000" dirty="0">
                <a:latin typeface="Arial" panose="020B0604020202020204" pitchFamily="34" charset="0"/>
                <a:cs typeface="Arial" panose="020B0604020202020204" pitchFamily="34" charset="0"/>
              </a:rPr>
              <a:t>The number of needles and syringes may be increased in special circumstances e.g. Where the client has difficulty accessing the service at regularly (or more people are using their equipment or they are at risk of running out/re-using or sharing the equipment). Staff should exercise discretion, bearing in mind the primary aim of the NSP (to reduce the spread of BBVs) and the need to ensure public accountability.</a:t>
            </a:r>
            <a:endParaRPr lang="en-AU" altLang="en-US" sz="2000" dirty="0">
              <a:latin typeface="Arial" panose="020B0604020202020204" pitchFamily="34" charset="0"/>
              <a:cs typeface="Arial" panose="020B0604020202020204" pitchFamily="34" charset="0"/>
            </a:endParaRPr>
          </a:p>
          <a:p>
            <a:endParaRPr lang="en-AU" altLang="en-US" sz="2000" dirty="0">
              <a:latin typeface="Arial" panose="020B0604020202020204" pitchFamily="34" charset="0"/>
              <a:cs typeface="Arial" panose="020B0604020202020204" pitchFamily="34" charset="0"/>
            </a:endParaRPr>
          </a:p>
          <a:p>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6587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0"/>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41486"/>
            <a:ext cx="9144000" cy="1277957"/>
          </a:xfrm>
        </p:spPr>
        <p:txBody>
          <a:bodyPr/>
          <a:lstStyle/>
          <a:p>
            <a:r>
              <a:rPr lang="en-US" dirty="0">
                <a:solidFill>
                  <a:schemeClr val="bg1"/>
                </a:solidFill>
              </a:rPr>
              <a:t>Activity</a:t>
            </a:r>
          </a:p>
        </p:txBody>
      </p:sp>
      <p:sp>
        <p:nvSpPr>
          <p:cNvPr id="3" name="TextBox 2">
            <a:extLst>
              <a:ext uri="{FF2B5EF4-FFF2-40B4-BE49-F238E27FC236}">
                <a16:creationId xmlns:a16="http://schemas.microsoft.com/office/drawing/2014/main" id="{EBC03224-C65F-DF48-AEFF-59C191FAB242}"/>
              </a:ext>
            </a:extLst>
          </p:cNvPr>
          <p:cNvSpPr txBox="1"/>
          <p:nvPr/>
        </p:nvSpPr>
        <p:spPr>
          <a:xfrm>
            <a:off x="2914649" y="1199020"/>
            <a:ext cx="4729163" cy="1200329"/>
          </a:xfrm>
          <a:prstGeom prst="rect">
            <a:avLst/>
          </a:prstGeom>
          <a:noFill/>
        </p:spPr>
        <p:txBody>
          <a:bodyPr wrap="square" rtlCol="0">
            <a:spAutoFit/>
          </a:bodyPr>
          <a:lstStyle/>
          <a:p>
            <a:pPr hangingPunct="0"/>
            <a:r>
              <a:rPr lang="en-US" altLang="en-US" sz="2400" dirty="0">
                <a:solidFill>
                  <a:schemeClr val="bg1"/>
                </a:solidFill>
                <a:latin typeface="Arial" panose="020B0604020202020204" pitchFamily="34" charset="0"/>
                <a:cs typeface="Arial" panose="020B0604020202020204" pitchFamily="34" charset="0"/>
              </a:rPr>
              <a:t>Local culture of injecting drug use – What do we know?</a:t>
            </a:r>
            <a:br>
              <a:rPr lang="en-AU" altLang="en-US" sz="2400" dirty="0">
                <a:solidFill>
                  <a:schemeClr val="bg1"/>
                </a:solidFill>
                <a:latin typeface="Arial" panose="020B0604020202020204" pitchFamily="34" charset="0"/>
                <a:cs typeface="Arial" panose="020B0604020202020204" pitchFamily="34" charset="0"/>
              </a:rPr>
            </a:br>
            <a:endParaRPr lang="en-US" altLang="en-US" sz="2400"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3EDE4E8-63FE-944B-96A0-CA917D5E96D9}"/>
              </a:ext>
            </a:extLst>
          </p:cNvPr>
          <p:cNvSpPr txBox="1"/>
          <p:nvPr/>
        </p:nvSpPr>
        <p:spPr>
          <a:xfrm>
            <a:off x="371475" y="2399349"/>
            <a:ext cx="8401049" cy="4247317"/>
          </a:xfrm>
          <a:prstGeom prst="rect">
            <a:avLst/>
          </a:prstGeom>
          <a:noFill/>
        </p:spPr>
        <p:txBody>
          <a:bodyPr wrap="square" rtlCol="0">
            <a:spAutoFit/>
          </a:bodyPr>
          <a:lstStyle/>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age groups tend to access the NSP?</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Can you identify particular cultural groups?</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do you know about the living situation of the people accessing the NSP? Are they in steady accommodation or without shelter?</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How is their overall health? Are there common health issues that present at the NSP?</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drugs of choice appear to be the most common? How much poly drug use is occurring? How do you know?</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How long have they been using?</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knowledge do people who inject drugs have about the drugs they are using?</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peer networks have you noticed?</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service/networks do they appear to use? How do you know?</a:t>
            </a:r>
          </a:p>
          <a:p>
            <a:pPr marL="285750" indent="-285750">
              <a:buFont typeface="Arial" panose="020B0604020202020204" pitchFamily="34" charset="0"/>
              <a:buChar char="•"/>
              <a:defRPr/>
            </a:pPr>
            <a:r>
              <a:rPr lang="en-AU" altLang="en-US" dirty="0">
                <a:solidFill>
                  <a:schemeClr val="bg1"/>
                </a:solidFill>
                <a:latin typeface="Arial" panose="020B0604020202020204" pitchFamily="34" charset="0"/>
                <a:cs typeface="Arial" panose="020B0604020202020204" pitchFamily="34" charset="0"/>
              </a:rPr>
              <a:t>What links do you, as a NSP worker, have with workers in other services that might assist local people who inject drugs?</a:t>
            </a:r>
          </a:p>
        </p:txBody>
      </p:sp>
      <p:pic>
        <p:nvPicPr>
          <p:cNvPr id="7" name="Picture 6">
            <a:extLst>
              <a:ext uri="{FF2B5EF4-FFF2-40B4-BE49-F238E27FC236}">
                <a16:creationId xmlns:a16="http://schemas.microsoft.com/office/drawing/2014/main" id="{65A0E10E-2D5B-2245-9B35-0D748FD38853}"/>
              </a:ext>
            </a:extLst>
          </p:cNvPr>
          <p:cNvPicPr>
            <a:picLocks noChangeAspect="1"/>
          </p:cNvPicPr>
          <p:nvPr/>
        </p:nvPicPr>
        <p:blipFill>
          <a:blip r:embed="rId3"/>
          <a:stretch>
            <a:fillRect/>
          </a:stretch>
        </p:blipFill>
        <p:spPr>
          <a:xfrm>
            <a:off x="1512457" y="1019403"/>
            <a:ext cx="1175609" cy="1172548"/>
          </a:xfrm>
          <a:prstGeom prst="rect">
            <a:avLst/>
          </a:prstGeom>
        </p:spPr>
      </p:pic>
    </p:spTree>
    <p:extLst>
      <p:ext uri="{BB962C8B-B14F-4D97-AF65-F5344CB8AC3E}">
        <p14:creationId xmlns:p14="http://schemas.microsoft.com/office/powerpoint/2010/main" val="174783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828672" y="342337"/>
            <a:ext cx="9144000" cy="1277957"/>
          </a:xfrm>
        </p:spPr>
        <p:txBody>
          <a:bodyPr/>
          <a:lstStyle/>
          <a:p>
            <a:r>
              <a:rPr lang="en-US" dirty="0">
                <a:solidFill>
                  <a:schemeClr val="bg1"/>
                </a:solidFill>
              </a:rPr>
              <a:t>Discussion</a:t>
            </a:r>
          </a:p>
        </p:txBody>
      </p:sp>
      <p:sp>
        <p:nvSpPr>
          <p:cNvPr id="4" name="TextBox 3">
            <a:extLst>
              <a:ext uri="{FF2B5EF4-FFF2-40B4-BE49-F238E27FC236}">
                <a16:creationId xmlns:a16="http://schemas.microsoft.com/office/drawing/2014/main" id="{86E9677D-667A-0945-AC12-C6CCDD0984B4}"/>
              </a:ext>
            </a:extLst>
          </p:cNvPr>
          <p:cNvSpPr txBox="1"/>
          <p:nvPr/>
        </p:nvSpPr>
        <p:spPr>
          <a:xfrm>
            <a:off x="432197" y="2384793"/>
            <a:ext cx="8279605" cy="3708708"/>
          </a:xfrm>
          <a:prstGeom prst="rect">
            <a:avLst/>
          </a:prstGeom>
          <a:noFill/>
        </p:spPr>
        <p:txBody>
          <a:bodyPr wrap="square" rtlCol="0">
            <a:spAutoFit/>
          </a:bodyPr>
          <a:lstStyle/>
          <a:p>
            <a:pPr>
              <a:spcAft>
                <a:spcPts val="600"/>
              </a:spcAft>
              <a:defRPr/>
            </a:pPr>
            <a:r>
              <a:rPr lang="en-US" sz="2000" b="1" dirty="0">
                <a:solidFill>
                  <a:schemeClr val="bg1"/>
                </a:solidFill>
                <a:latin typeface="Arial" panose="020B0604020202020204" pitchFamily="34" charset="0"/>
                <a:cs typeface="Arial" panose="020B0604020202020204" pitchFamily="34" charset="0"/>
              </a:rPr>
              <a:t>How might you use discretion where people request more than the maximum number of syringes? Always keep in mind the goal of NSP (reduce the spread of BBV transmission) and consider:</a:t>
            </a:r>
            <a:endParaRPr lang="en-AU" sz="2000" b="1" dirty="0">
              <a:solidFill>
                <a:schemeClr val="bg1"/>
              </a:solidFill>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sz="2000" dirty="0">
                <a:solidFill>
                  <a:schemeClr val="bg1"/>
                </a:solidFill>
                <a:latin typeface="Arial" panose="020B0604020202020204" pitchFamily="34" charset="0"/>
                <a:cs typeface="Arial" panose="020B0604020202020204" pitchFamily="34" charset="0"/>
              </a:rPr>
              <a:t>Clients who live a distance from the NSP</a:t>
            </a:r>
            <a:endParaRPr lang="en-AU" sz="2000" dirty="0">
              <a:solidFill>
                <a:schemeClr val="bg1"/>
              </a:solidFill>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sz="2000" dirty="0">
                <a:solidFill>
                  <a:schemeClr val="bg1"/>
                </a:solidFill>
                <a:latin typeface="Arial" panose="020B0604020202020204" pitchFamily="34" charset="0"/>
                <a:cs typeface="Arial" panose="020B0604020202020204" pitchFamily="34" charset="0"/>
              </a:rPr>
              <a:t>Frequency of injecting</a:t>
            </a:r>
            <a:endParaRPr lang="en-AU" sz="2000" dirty="0">
              <a:solidFill>
                <a:schemeClr val="bg1"/>
              </a:solidFill>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sz="2000" dirty="0">
                <a:solidFill>
                  <a:schemeClr val="bg1"/>
                </a:solidFill>
                <a:latin typeface="Arial" panose="020B0604020202020204" pitchFamily="34" charset="0"/>
                <a:cs typeface="Arial" panose="020B0604020202020204" pitchFamily="34" charset="0"/>
              </a:rPr>
              <a:t>Number of people using their equipment</a:t>
            </a:r>
          </a:p>
          <a:p>
            <a:pPr marL="342900" indent="-342900">
              <a:spcAft>
                <a:spcPts val="600"/>
              </a:spcAft>
              <a:buFont typeface="Arial" panose="020B0604020202020204" pitchFamily="34" charset="0"/>
              <a:buChar char="•"/>
              <a:defRPr/>
            </a:pPr>
            <a:r>
              <a:rPr lang="en-US" sz="2000" dirty="0">
                <a:solidFill>
                  <a:schemeClr val="bg1"/>
                </a:solidFill>
                <a:latin typeface="Arial" panose="020B0604020202020204" pitchFamily="34" charset="0"/>
                <a:cs typeface="Arial" panose="020B0604020202020204" pitchFamily="34" charset="0"/>
              </a:rPr>
              <a:t>Accessing poor veins</a:t>
            </a:r>
            <a:endParaRPr lang="en-AU" sz="2000" dirty="0">
              <a:solidFill>
                <a:schemeClr val="bg1"/>
              </a:solidFill>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sz="2000" dirty="0">
                <a:solidFill>
                  <a:schemeClr val="bg1"/>
                </a:solidFill>
                <a:latin typeface="Arial" panose="020B0604020202020204" pitchFamily="34" charset="0"/>
                <a:cs typeface="Arial" panose="020B0604020202020204" pitchFamily="34" charset="0"/>
              </a:rPr>
              <a:t>Familiarity NSP staff have with client</a:t>
            </a:r>
            <a:endParaRPr lang="en-AU" sz="2000" dirty="0">
              <a:solidFill>
                <a:schemeClr val="bg1"/>
              </a:solidFill>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Is there room for other education?</a:t>
            </a:r>
          </a:p>
          <a:p>
            <a:pPr marL="342900" indent="-342900">
              <a:spcAft>
                <a:spcPts val="600"/>
              </a:spcAft>
              <a:buFont typeface="Arial" panose="020B0604020202020204" pitchFamily="34" charset="0"/>
              <a:buChar char="•"/>
              <a:defRPr/>
            </a:pPr>
            <a:r>
              <a:rPr lang="en-AU" sz="2000" dirty="0">
                <a:solidFill>
                  <a:schemeClr val="bg1"/>
                </a:solidFill>
                <a:latin typeface="Arial" panose="020B0604020202020204" pitchFamily="34" charset="0"/>
                <a:cs typeface="Arial" panose="020B0604020202020204" pitchFamily="34" charset="0"/>
              </a:rPr>
              <a:t>Clients goals of reducing or ceasing injecting</a:t>
            </a:r>
          </a:p>
        </p:txBody>
      </p:sp>
      <p:pic>
        <p:nvPicPr>
          <p:cNvPr id="9" name="Picture 8">
            <a:extLst>
              <a:ext uri="{FF2B5EF4-FFF2-40B4-BE49-F238E27FC236}">
                <a16:creationId xmlns:a16="http://schemas.microsoft.com/office/drawing/2014/main" id="{0649BC07-7525-0D46-9ADE-F14AE830B990}"/>
              </a:ext>
            </a:extLst>
          </p:cNvPr>
          <p:cNvPicPr>
            <a:picLocks noChangeAspect="1"/>
          </p:cNvPicPr>
          <p:nvPr/>
        </p:nvPicPr>
        <p:blipFill>
          <a:blip r:embed="rId3"/>
          <a:stretch>
            <a:fillRect/>
          </a:stretch>
        </p:blipFill>
        <p:spPr>
          <a:xfrm>
            <a:off x="1746034" y="545301"/>
            <a:ext cx="1365675" cy="1226256"/>
          </a:xfrm>
          <a:prstGeom prst="rect">
            <a:avLst/>
          </a:prstGeom>
        </p:spPr>
      </p:pic>
    </p:spTree>
    <p:extLst>
      <p:ext uri="{BB962C8B-B14F-4D97-AF65-F5344CB8AC3E}">
        <p14:creationId xmlns:p14="http://schemas.microsoft.com/office/powerpoint/2010/main" val="1043368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Monitoring </a:t>
            </a:r>
            <a:br>
              <a:rPr lang="en-AU" altLang="en-US" dirty="0"/>
            </a:br>
            <a:r>
              <a:rPr lang="en-AU" altLang="en-US" dirty="0"/>
              <a:t>&amp; Evaluation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2212866"/>
            <a:ext cx="8180790" cy="2862322"/>
          </a:xfrm>
          <a:prstGeom prst="rect">
            <a:avLst/>
          </a:prstGeom>
          <a:noFill/>
        </p:spPr>
        <p:txBody>
          <a:bodyPr wrap="square" rtlCol="0">
            <a:spAutoFit/>
          </a:bodyPr>
          <a:lstStyle/>
          <a:p>
            <a:pP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Primary NSPs collect data consistent with the QNSP data standards (Queensland Minimum Data Set for NSPs). The purpose is to support the ongoing development of the NSP sector in Qld. </a:t>
            </a:r>
          </a:p>
          <a:p>
            <a:pPr>
              <a:defRPr/>
            </a:pPr>
            <a:endParaRPr lang="en-AU" altLang="en-US" sz="2000" dirty="0">
              <a:solidFill>
                <a:schemeClr val="tx1">
                  <a:lumMod val="75000"/>
                  <a:lumOff val="25000"/>
                </a:schemeClr>
              </a:solidFill>
              <a:latin typeface="Arial" panose="020B0604020202020204" pitchFamily="34" charset="0"/>
              <a:cs typeface="Arial" panose="020B0604020202020204" pitchFamily="34" charset="0"/>
            </a:endParaRPr>
          </a:p>
          <a:p>
            <a:pPr>
              <a:defRPr/>
            </a:pPr>
            <a:r>
              <a:rPr lang="en-AU" altLang="en-US" sz="2000" b="1" dirty="0">
                <a:solidFill>
                  <a:schemeClr val="tx1">
                    <a:lumMod val="75000"/>
                    <a:lumOff val="25000"/>
                  </a:schemeClr>
                </a:solidFill>
                <a:latin typeface="Arial" panose="020B0604020202020204" pitchFamily="34" charset="0"/>
                <a:cs typeface="Arial" panose="020B0604020202020204" pitchFamily="34" charset="0"/>
              </a:rPr>
              <a:t>Respect the right of clients who refuse to answer</a:t>
            </a:r>
            <a:r>
              <a:rPr lang="en-AU" altLang="en-US" sz="2000" dirty="0">
                <a:solidFill>
                  <a:schemeClr val="tx1">
                    <a:lumMod val="75000"/>
                    <a:lumOff val="25000"/>
                  </a:schemeClr>
                </a:solidFill>
                <a:latin typeface="Arial" panose="020B0604020202020204" pitchFamily="34" charset="0"/>
                <a:cs typeface="Arial" panose="020B0604020202020204" pitchFamily="34" charset="0"/>
              </a:rPr>
              <a:t>. For clients who do not provide information, record at least the date, gender of the client (if known), number and type of equipment supplied and whether equipment was safely disposed (if known).</a:t>
            </a:r>
          </a:p>
          <a:p>
            <a:pPr>
              <a:buFont typeface="Wingdings" panose="05000000000000000000" pitchFamily="2" charset="2"/>
              <a:buChar char="Ø"/>
              <a:defRPr/>
            </a:pPr>
            <a:endParaRPr lang="en-AU" altLang="en-US" sz="20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10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Monitoring </a:t>
            </a:r>
            <a:br>
              <a:rPr lang="en-AU" altLang="en-US" dirty="0"/>
            </a:br>
            <a:r>
              <a:rPr lang="en-AU" altLang="en-US" dirty="0"/>
              <a:t>&amp; Evaluation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357187" y="2127138"/>
            <a:ext cx="8443912" cy="4785926"/>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Date of access</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Gender (male or female);</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Number and type of needles and syringes issued;</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Equipment safely disposed Y/N;</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Post code (client’s current accommodation);</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Age; </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Indigenous status (do you identify as Aboriginal or Torres Strait Islander? Both or Neither?)</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Drug to be injected (amphetamines, heroin, prescription opiates, methadone, steroids, other); and</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Education and referral (information about: health, HIV/AIDS, HBV, HCV, alcohol and other drug agencies, safer use, welfare, other) Y/N.</a:t>
            </a:r>
          </a:p>
          <a:p>
            <a:pPr>
              <a:spcAft>
                <a:spcPts val="600"/>
              </a:spcAft>
              <a:buFont typeface="Wingdings" panose="05000000000000000000" pitchFamily="2" charset="2"/>
              <a:buChar char="Ø"/>
            </a:pPr>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9143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Monitoring </a:t>
            </a:r>
            <a:br>
              <a:rPr lang="en-AU" altLang="en-US" dirty="0"/>
            </a:br>
            <a:r>
              <a:rPr lang="en-AU" altLang="en-US" dirty="0"/>
              <a:t>&amp; Evaluation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042988" y="2212866"/>
            <a:ext cx="7086600" cy="2862322"/>
          </a:xfrm>
          <a:prstGeom prst="rect">
            <a:avLst/>
          </a:prstGeom>
          <a:noFill/>
        </p:spPr>
        <p:txBody>
          <a:bodyPr wrap="square" rtlCol="0">
            <a:spAutoFit/>
          </a:bodyPr>
          <a:lstStyle/>
          <a:p>
            <a:pPr>
              <a:spcAft>
                <a:spcPts val="600"/>
              </a:spcAft>
              <a:defRPr/>
            </a:pPr>
            <a:r>
              <a:rPr lang="en-AU" altLang="en-US" sz="2000" b="1" dirty="0">
                <a:solidFill>
                  <a:schemeClr val="tx1">
                    <a:lumMod val="75000"/>
                    <a:lumOff val="25000"/>
                  </a:schemeClr>
                </a:solidFill>
                <a:latin typeface="Arial" panose="020B0604020202020204" pitchFamily="34" charset="0"/>
                <a:cs typeface="Arial" panose="020B0604020202020204" pitchFamily="34" charset="0"/>
              </a:rPr>
              <a:t>Additional, optional data collected may include:</a:t>
            </a:r>
          </a:p>
          <a:p>
            <a:pPr marL="342900"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Visit status (new client or repeat client);</a:t>
            </a:r>
          </a:p>
          <a:p>
            <a:pPr marL="342900"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Sharing behaviour since last visit (yes or no); and</a:t>
            </a:r>
          </a:p>
          <a:p>
            <a:pPr marL="342900"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Usual disposal method (return to agency, public disposal unit, disposal container then rubbish bin, rubbish bin – no container, other).</a:t>
            </a:r>
          </a:p>
          <a:p>
            <a:pPr marL="342900" indent="-342900">
              <a:spcAft>
                <a:spcPts val="600"/>
              </a:spcAft>
              <a:buFont typeface="Arial" panose="020B0604020202020204" pitchFamily="34" charset="0"/>
              <a:buChar cha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rPr>
              <a:t>Data may be collected electronically, collated monthly and sent to QNSP</a:t>
            </a:r>
          </a:p>
        </p:txBody>
      </p:sp>
    </p:spTree>
    <p:extLst>
      <p:ext uri="{BB962C8B-B14F-4D97-AF65-F5344CB8AC3E}">
        <p14:creationId xmlns:p14="http://schemas.microsoft.com/office/powerpoint/2010/main" val="900124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00078"/>
            <a:ext cx="9144000" cy="1277957"/>
          </a:xfrm>
        </p:spPr>
        <p:txBody>
          <a:bodyPr/>
          <a:lstStyle/>
          <a:p>
            <a:r>
              <a:rPr lang="en-AU" altLang="en-US" dirty="0"/>
              <a:t>Opportunistic </a:t>
            </a:r>
            <a:br>
              <a:rPr lang="en-AU" altLang="en-US" dirty="0"/>
            </a:br>
            <a:r>
              <a:rPr lang="en-AU" altLang="en-US" dirty="0"/>
              <a:t>Education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042988" y="2212866"/>
            <a:ext cx="7086600" cy="2246769"/>
          </a:xfrm>
          <a:prstGeom prst="rect">
            <a:avLst/>
          </a:prstGeom>
          <a:noFill/>
        </p:spPr>
        <p:txBody>
          <a:bodyPr wrap="square" rtlCol="0">
            <a:spAutoFit/>
          </a:bodyPr>
          <a:lstStyle/>
          <a:p>
            <a:pPr>
              <a:spcAft>
                <a:spcPts val="600"/>
              </a:spcAft>
            </a:pPr>
            <a:r>
              <a:rPr lang="en-AU" altLang="en-US" sz="2000" b="1" dirty="0">
                <a:latin typeface="Arial" panose="020B0604020202020204" pitchFamily="34" charset="0"/>
                <a:cs typeface="Arial" panose="020B0604020202020204" pitchFamily="34" charset="0"/>
              </a:rPr>
              <a:t>What is Opportunistic Education?</a:t>
            </a:r>
          </a:p>
          <a:p>
            <a:pPr marL="800100" lvl="1"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Harm reduction focus</a:t>
            </a:r>
          </a:p>
          <a:p>
            <a:pPr marL="800100" lvl="1"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Communication skills</a:t>
            </a:r>
          </a:p>
          <a:p>
            <a:pPr marL="800100" lvl="1"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Information </a:t>
            </a:r>
            <a:r>
              <a:rPr lang="en-US" altLang="en-US" sz="2000" i="1" dirty="0">
                <a:latin typeface="Arial" panose="020B0604020202020204" pitchFamily="34" charset="0"/>
                <a:cs typeface="Arial" panose="020B0604020202020204" pitchFamily="34" charset="0"/>
              </a:rPr>
              <a:t>exchange</a:t>
            </a:r>
          </a:p>
          <a:p>
            <a:pPr>
              <a:spcAft>
                <a:spcPts val="600"/>
              </a:spcAft>
            </a:pPr>
            <a:r>
              <a:rPr lang="en-US" altLang="en-US" sz="2000" i="1" dirty="0">
                <a:latin typeface="Arial" panose="020B0604020202020204" pitchFamily="34" charset="0"/>
                <a:cs typeface="Arial" panose="020B0604020202020204" pitchFamily="34" charset="0"/>
              </a:rPr>
              <a:t>Think back to Topic 1 and the harm reduction messages suggested.</a:t>
            </a:r>
          </a:p>
        </p:txBody>
      </p:sp>
    </p:spTree>
    <p:extLst>
      <p:ext uri="{BB962C8B-B14F-4D97-AF65-F5344CB8AC3E}">
        <p14:creationId xmlns:p14="http://schemas.microsoft.com/office/powerpoint/2010/main" val="15834573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615998"/>
            <a:ext cx="9144000" cy="1277957"/>
          </a:xfrm>
        </p:spPr>
        <p:txBody>
          <a:bodyPr/>
          <a:lstStyle/>
          <a:p>
            <a:r>
              <a:rPr lang="en-AU" altLang="en-US" dirty="0"/>
              <a:t>Opportunistic </a:t>
            </a:r>
            <a:br>
              <a:rPr lang="en-AU" altLang="en-US" dirty="0"/>
            </a:br>
            <a:r>
              <a:rPr lang="en-AU" altLang="en-US" dirty="0"/>
              <a:t>Education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042988" y="2212866"/>
            <a:ext cx="7086600" cy="4093428"/>
          </a:xfrm>
          <a:prstGeom prst="rect">
            <a:avLst/>
          </a:prstGeom>
          <a:noFill/>
        </p:spPr>
        <p:txBody>
          <a:bodyPr wrap="square" rtlCol="0">
            <a:spAutoFit/>
          </a:bodyPr>
          <a:lstStyle/>
          <a:p>
            <a:r>
              <a:rPr lang="en-AU" altLang="en-US" sz="2000" b="1" dirty="0">
                <a:latin typeface="Arial" panose="020B0604020202020204" pitchFamily="34" charset="0"/>
                <a:cs typeface="Arial" panose="020B0604020202020204" pitchFamily="34" charset="0"/>
              </a:rPr>
              <a:t>While its important to offer information, support and referrals, it’s vital that those never detract from the provision of sterile injecting equipment.</a:t>
            </a:r>
          </a:p>
          <a:p>
            <a:endParaRPr lang="en-AU" altLang="en-US" sz="2000" dirty="0">
              <a:latin typeface="Arial" panose="020B0604020202020204" pitchFamily="34" charset="0"/>
              <a:cs typeface="Arial" panose="020B0604020202020204" pitchFamily="34" charset="0"/>
            </a:endParaRPr>
          </a:p>
          <a:p>
            <a:r>
              <a:rPr lang="en-AU" altLang="en-US" sz="2000" i="1" dirty="0">
                <a:latin typeface="Arial" panose="020B0604020202020204" pitchFamily="34" charset="0"/>
                <a:cs typeface="Arial" panose="020B0604020202020204" pitchFamily="34" charset="0"/>
              </a:rPr>
              <a:t>What opportunistic education can flow naturally from an average occasion of service from data given or observations made?</a:t>
            </a:r>
          </a:p>
          <a:p>
            <a:endParaRPr lang="en-AU" altLang="en-US" sz="2000" dirty="0">
              <a:latin typeface="Arial" panose="020B0604020202020204" pitchFamily="34" charset="0"/>
              <a:cs typeface="Arial" panose="020B0604020202020204" pitchFamily="34" charset="0"/>
            </a:endParaRPr>
          </a:p>
          <a:p>
            <a:pPr algn="ctr"/>
            <a:r>
              <a:rPr lang="en-AU" altLang="en-US" sz="2000" b="1" dirty="0">
                <a:latin typeface="Arial" panose="020B0604020202020204" pitchFamily="34" charset="0"/>
                <a:cs typeface="Arial" panose="020B0604020202020204" pitchFamily="34" charset="0"/>
              </a:rPr>
              <a:t>Examples</a:t>
            </a:r>
          </a:p>
          <a:p>
            <a:pPr marL="342900" indent="-342900">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Do you know about wheel filters?</a:t>
            </a:r>
          </a:p>
          <a:p>
            <a:pPr marL="342900" indent="-342900">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A general query about the person’s understanding of vein care if they indicate they are having trouble accessing veins or you notice swelling</a:t>
            </a:r>
          </a:p>
        </p:txBody>
      </p:sp>
    </p:spTree>
    <p:extLst>
      <p:ext uri="{BB962C8B-B14F-4D97-AF65-F5344CB8AC3E}">
        <p14:creationId xmlns:p14="http://schemas.microsoft.com/office/powerpoint/2010/main" val="361601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fade">
                                      <p:cBhvr>
                                        <p:cTn id="18" dur="500"/>
                                        <p:tgtEl>
                                          <p:spTgt spid="3">
                                            <p:txEl>
                                              <p:pRg st="5" end="5"/>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615998"/>
            <a:ext cx="9144000" cy="1277957"/>
          </a:xfrm>
        </p:spPr>
        <p:txBody>
          <a:bodyPr/>
          <a:lstStyle/>
          <a:p>
            <a:r>
              <a:rPr lang="en-AU" altLang="en-US" dirty="0"/>
              <a:t>Opportunistic </a:t>
            </a:r>
            <a:br>
              <a:rPr lang="en-AU" altLang="en-US" dirty="0"/>
            </a:br>
            <a:r>
              <a:rPr lang="en-AU" altLang="en-US" dirty="0"/>
              <a:t>Education</a:t>
            </a:r>
            <a:endParaRPr lang="en-US" b="0" dirty="0"/>
          </a:p>
        </p:txBody>
      </p:sp>
      <p:graphicFrame>
        <p:nvGraphicFramePr>
          <p:cNvPr id="4" name="Content Placeholder 4">
            <a:extLst>
              <a:ext uri="{FF2B5EF4-FFF2-40B4-BE49-F238E27FC236}">
                <a16:creationId xmlns:a16="http://schemas.microsoft.com/office/drawing/2014/main" id="{B3529466-7248-8240-A505-F25FE3DA7C95}"/>
              </a:ext>
            </a:extLst>
          </p:cNvPr>
          <p:cNvGraphicFramePr>
            <a:graphicFrameLocks/>
          </p:cNvGraphicFramePr>
          <p:nvPr>
            <p:extLst>
              <p:ext uri="{D42A27DB-BD31-4B8C-83A1-F6EECF244321}">
                <p14:modId xmlns:p14="http://schemas.microsoft.com/office/powerpoint/2010/main" val="2468376864"/>
              </p:ext>
            </p:extLst>
          </p:nvPr>
        </p:nvGraphicFramePr>
        <p:xfrm>
          <a:off x="683419" y="1851022"/>
          <a:ext cx="7777162" cy="5006978"/>
        </p:xfrm>
        <a:graphic>
          <a:graphicData uri="http://schemas.openxmlformats.org/drawingml/2006/table">
            <a:tbl>
              <a:tblPr firstRow="1" bandRow="1">
                <a:tableStyleId>{10A1B5D5-9B99-4C35-A422-299274C87663}</a:tableStyleId>
              </a:tblPr>
              <a:tblGrid>
                <a:gridCol w="7777162">
                  <a:extLst>
                    <a:ext uri="{9D8B030D-6E8A-4147-A177-3AD203B41FA5}">
                      <a16:colId xmlns:a16="http://schemas.microsoft.com/office/drawing/2014/main" val="2583373491"/>
                    </a:ext>
                  </a:extLst>
                </a:gridCol>
              </a:tblGrid>
              <a:tr h="715297">
                <a:tc>
                  <a:txBody>
                    <a:bodyPr/>
                    <a:lstStyle/>
                    <a:p>
                      <a:r>
                        <a:rPr lang="en-AU" sz="1800" dirty="0"/>
                        <a:t>NSP workers should be able to provide clients with education relating to:</a:t>
                      </a:r>
                    </a:p>
                  </a:txBody>
                  <a:tcPr marL="91444" marR="91444" marT="45727" marB="45727"/>
                </a:tc>
                <a:extLst>
                  <a:ext uri="{0D108BD9-81ED-4DB2-BD59-A6C34878D82A}">
                    <a16:rowId xmlns:a16="http://schemas.microsoft.com/office/drawing/2014/main" val="1969225398"/>
                  </a:ext>
                </a:extLst>
              </a:tr>
              <a:tr h="532394">
                <a:tc>
                  <a:txBody>
                    <a:bodyPr/>
                    <a:lstStyle/>
                    <a:p>
                      <a:r>
                        <a:rPr lang="en-AU" sz="1800" dirty="0"/>
                        <a:t>BBV Transmission</a:t>
                      </a:r>
                    </a:p>
                  </a:txBody>
                  <a:tcPr marL="91444" marR="91444" marT="45727" marB="45727"/>
                </a:tc>
                <a:extLst>
                  <a:ext uri="{0D108BD9-81ED-4DB2-BD59-A6C34878D82A}">
                    <a16:rowId xmlns:a16="http://schemas.microsoft.com/office/drawing/2014/main" val="111031848"/>
                  </a:ext>
                </a:extLst>
              </a:tr>
              <a:tr h="532394">
                <a:tc>
                  <a:txBody>
                    <a:bodyPr/>
                    <a:lstStyle/>
                    <a:p>
                      <a:r>
                        <a:rPr lang="en-AU" sz="1800" dirty="0"/>
                        <a:t>Safer Injecting practices</a:t>
                      </a:r>
                    </a:p>
                  </a:txBody>
                  <a:tcPr marL="91444" marR="91444" marT="45727" marB="45727"/>
                </a:tc>
                <a:extLst>
                  <a:ext uri="{0D108BD9-81ED-4DB2-BD59-A6C34878D82A}">
                    <a16:rowId xmlns:a16="http://schemas.microsoft.com/office/drawing/2014/main" val="566662974"/>
                  </a:ext>
                </a:extLst>
              </a:tr>
              <a:tr h="715297">
                <a:tc>
                  <a:txBody>
                    <a:bodyPr/>
                    <a:lstStyle/>
                    <a:p>
                      <a:r>
                        <a:rPr lang="en-AU" sz="1800" dirty="0"/>
                        <a:t>Recognising signs and symptoms of overdose and provide Naloxone education</a:t>
                      </a:r>
                    </a:p>
                  </a:txBody>
                  <a:tcPr marL="91444" marR="91444" marT="45727" marB="45727"/>
                </a:tc>
                <a:extLst>
                  <a:ext uri="{0D108BD9-81ED-4DB2-BD59-A6C34878D82A}">
                    <a16:rowId xmlns:a16="http://schemas.microsoft.com/office/drawing/2014/main" val="3774627292"/>
                  </a:ext>
                </a:extLst>
              </a:tr>
              <a:tr h="532394">
                <a:tc>
                  <a:txBody>
                    <a:bodyPr/>
                    <a:lstStyle/>
                    <a:p>
                      <a:r>
                        <a:rPr lang="en-AU" sz="1800" dirty="0"/>
                        <a:t>How to correctly dispose of needles and syringes</a:t>
                      </a:r>
                    </a:p>
                  </a:txBody>
                  <a:tcPr marL="91444" marR="91444" marT="45727" marB="45727"/>
                </a:tc>
                <a:extLst>
                  <a:ext uri="{0D108BD9-81ED-4DB2-BD59-A6C34878D82A}">
                    <a16:rowId xmlns:a16="http://schemas.microsoft.com/office/drawing/2014/main" val="1950388611"/>
                  </a:ext>
                </a:extLst>
              </a:tr>
              <a:tr h="532394">
                <a:tc>
                  <a:txBody>
                    <a:bodyPr/>
                    <a:lstStyle/>
                    <a:p>
                      <a:r>
                        <a:rPr lang="en-AU" sz="1800" dirty="0"/>
                        <a:t>What to do in the case of a Needle Stick Injury</a:t>
                      </a:r>
                    </a:p>
                  </a:txBody>
                  <a:tcPr marL="91444" marR="91444" marT="45727" marB="45727"/>
                </a:tc>
                <a:extLst>
                  <a:ext uri="{0D108BD9-81ED-4DB2-BD59-A6C34878D82A}">
                    <a16:rowId xmlns:a16="http://schemas.microsoft.com/office/drawing/2014/main" val="1329642215"/>
                  </a:ext>
                </a:extLst>
              </a:tr>
              <a:tr h="532394">
                <a:tc>
                  <a:txBody>
                    <a:bodyPr/>
                    <a:lstStyle/>
                    <a:p>
                      <a:r>
                        <a:rPr lang="en-AU" sz="1800" dirty="0"/>
                        <a:t>Legal information around disposal of needles and syringes</a:t>
                      </a:r>
                    </a:p>
                  </a:txBody>
                  <a:tcPr marL="91444" marR="91444" marT="45727" marB="45727"/>
                </a:tc>
                <a:extLst>
                  <a:ext uri="{0D108BD9-81ED-4DB2-BD59-A6C34878D82A}">
                    <a16:rowId xmlns:a16="http://schemas.microsoft.com/office/drawing/2014/main" val="244934775"/>
                  </a:ext>
                </a:extLst>
              </a:tr>
              <a:tr h="914413">
                <a:tc>
                  <a:txBody>
                    <a:bodyPr/>
                    <a:lstStyle/>
                    <a:p>
                      <a:r>
                        <a:rPr lang="en-AU" sz="1800" dirty="0"/>
                        <a:t>Information that will benefit other people who use drugs within their network or particular community. For example, relaying information given about a particularly potent batch of drugs to prevent overdose </a:t>
                      </a:r>
                    </a:p>
                  </a:txBody>
                  <a:tcPr marL="91444" marR="91444" marT="45727" marB="45727"/>
                </a:tc>
                <a:extLst>
                  <a:ext uri="{0D108BD9-81ED-4DB2-BD59-A6C34878D82A}">
                    <a16:rowId xmlns:a16="http://schemas.microsoft.com/office/drawing/2014/main" val="755584430"/>
                  </a:ext>
                </a:extLst>
              </a:tr>
            </a:tbl>
          </a:graphicData>
        </a:graphic>
      </p:graphicFrame>
    </p:spTree>
    <p:extLst>
      <p:ext uri="{BB962C8B-B14F-4D97-AF65-F5344CB8AC3E}">
        <p14:creationId xmlns:p14="http://schemas.microsoft.com/office/powerpoint/2010/main" val="31611991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Referrals</a:t>
            </a:r>
            <a:endParaRPr lang="en-US" b="0" dirty="0"/>
          </a:p>
        </p:txBody>
      </p:sp>
      <p:grpSp>
        <p:nvGrpSpPr>
          <p:cNvPr id="5" name="Group 4">
            <a:extLst>
              <a:ext uri="{FF2B5EF4-FFF2-40B4-BE49-F238E27FC236}">
                <a16:creationId xmlns:a16="http://schemas.microsoft.com/office/drawing/2014/main" id="{6287AD4E-9159-4B49-92D4-1CFD33CE3742}"/>
              </a:ext>
            </a:extLst>
          </p:cNvPr>
          <p:cNvGrpSpPr/>
          <p:nvPr/>
        </p:nvGrpSpPr>
        <p:grpSpPr>
          <a:xfrm>
            <a:off x="478878" y="1613972"/>
            <a:ext cx="2495550" cy="4681728"/>
            <a:chOff x="247650" y="2328673"/>
            <a:chExt cx="2495550" cy="4681728"/>
          </a:xfrm>
        </p:grpSpPr>
        <p:sp>
          <p:nvSpPr>
            <p:cNvPr id="6" name="Rectangle 5">
              <a:extLst>
                <a:ext uri="{FF2B5EF4-FFF2-40B4-BE49-F238E27FC236}">
                  <a16:creationId xmlns:a16="http://schemas.microsoft.com/office/drawing/2014/main" id="{02E9C71F-5713-5C4D-B60C-8B74726B4019}"/>
                </a:ext>
              </a:extLst>
            </p:cNvPr>
            <p:cNvSpPr/>
            <p:nvPr/>
          </p:nvSpPr>
          <p:spPr>
            <a:xfrm>
              <a:off x="247650" y="2328673"/>
              <a:ext cx="2495550" cy="4681728"/>
            </a:xfrm>
            <a:prstGeom prst="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1339FEB-A2DC-3449-9FEB-1E72CA74E82C}"/>
                </a:ext>
              </a:extLst>
            </p:cNvPr>
            <p:cNvSpPr txBox="1"/>
            <p:nvPr/>
          </p:nvSpPr>
          <p:spPr>
            <a:xfrm>
              <a:off x="247650" y="3591596"/>
              <a:ext cx="2495550" cy="1754326"/>
            </a:xfrm>
            <a:prstGeom prst="rect">
              <a:avLst/>
            </a:prstGeom>
            <a:noFill/>
          </p:spPr>
          <p:txBody>
            <a:bodyPr wrap="square" rtlCol="0">
              <a:spAutoFit/>
            </a:bodyPr>
            <a:lstStyle/>
            <a:p>
              <a:pPr algn="ctr"/>
              <a:r>
                <a:rPr lang="en-AU" altLang="en-US" dirty="0">
                  <a:latin typeface="Arial" panose="020B0604020202020204" pitchFamily="34" charset="0"/>
                  <a:cs typeface="Arial" panose="020B0604020202020204" pitchFamily="34" charset="0"/>
                </a:rPr>
                <a:t>Referral of clients to other health or drug treatment services is an activity that all staff should be able to provide.</a:t>
              </a:r>
            </a:p>
          </p:txBody>
        </p:sp>
      </p:grpSp>
      <p:grpSp>
        <p:nvGrpSpPr>
          <p:cNvPr id="20" name="Group 19">
            <a:extLst>
              <a:ext uri="{FF2B5EF4-FFF2-40B4-BE49-F238E27FC236}">
                <a16:creationId xmlns:a16="http://schemas.microsoft.com/office/drawing/2014/main" id="{0AC957D6-635D-704B-846E-E7062DC26FE9}"/>
              </a:ext>
            </a:extLst>
          </p:cNvPr>
          <p:cNvGrpSpPr/>
          <p:nvPr/>
        </p:nvGrpSpPr>
        <p:grpSpPr>
          <a:xfrm>
            <a:off x="3300905" y="1613972"/>
            <a:ext cx="2495550" cy="4681728"/>
            <a:chOff x="247650" y="2328673"/>
            <a:chExt cx="2495550" cy="4681728"/>
          </a:xfrm>
        </p:grpSpPr>
        <p:sp>
          <p:nvSpPr>
            <p:cNvPr id="21" name="Rectangle 20">
              <a:extLst>
                <a:ext uri="{FF2B5EF4-FFF2-40B4-BE49-F238E27FC236}">
                  <a16:creationId xmlns:a16="http://schemas.microsoft.com/office/drawing/2014/main" id="{B60713FE-8F16-AA4C-9492-6D1B2C04E403}"/>
                </a:ext>
              </a:extLst>
            </p:cNvPr>
            <p:cNvSpPr/>
            <p:nvPr/>
          </p:nvSpPr>
          <p:spPr>
            <a:xfrm>
              <a:off x="247650" y="2328673"/>
              <a:ext cx="2495550" cy="4681728"/>
            </a:xfrm>
            <a:prstGeom prst="rect">
              <a:avLst/>
            </a:prstGeom>
            <a:solidFill>
              <a:srgbClr val="8FDA5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C443267D-EFE2-6F4D-9EBB-354E3F9545E5}"/>
                </a:ext>
              </a:extLst>
            </p:cNvPr>
            <p:cNvSpPr txBox="1"/>
            <p:nvPr/>
          </p:nvSpPr>
          <p:spPr>
            <a:xfrm>
              <a:off x="247650" y="2698219"/>
              <a:ext cx="2495550" cy="3970318"/>
            </a:xfrm>
            <a:prstGeom prst="rect">
              <a:avLst/>
            </a:prstGeom>
            <a:noFill/>
          </p:spPr>
          <p:txBody>
            <a:bodyPr wrap="square" rtlCol="0">
              <a:spAutoFit/>
            </a:bodyPr>
            <a:lstStyle/>
            <a:p>
              <a:pPr algn="ctr"/>
              <a:r>
                <a:rPr lang="en-AU" altLang="en-US" dirty="0">
                  <a:latin typeface="Arial" panose="020B0604020202020204" pitchFamily="34" charset="0"/>
                  <a:cs typeface="Arial" panose="020B0604020202020204" pitchFamily="34" charset="0"/>
                </a:rPr>
                <a:t>Clear information on what a person requires should be sought first. Information on the types of agencies that provide this service should be given as well as information on the procedure and process involved for the client if they present to one of these agencies.</a:t>
              </a:r>
            </a:p>
          </p:txBody>
        </p:sp>
      </p:grpSp>
      <p:grpSp>
        <p:nvGrpSpPr>
          <p:cNvPr id="23" name="Group 22">
            <a:extLst>
              <a:ext uri="{FF2B5EF4-FFF2-40B4-BE49-F238E27FC236}">
                <a16:creationId xmlns:a16="http://schemas.microsoft.com/office/drawing/2014/main" id="{CBD5A49D-14A0-A849-8F00-B0B9448D412A}"/>
              </a:ext>
            </a:extLst>
          </p:cNvPr>
          <p:cNvGrpSpPr/>
          <p:nvPr/>
        </p:nvGrpSpPr>
        <p:grpSpPr>
          <a:xfrm>
            <a:off x="6122932" y="1613972"/>
            <a:ext cx="2495550" cy="4681728"/>
            <a:chOff x="247650" y="2328673"/>
            <a:chExt cx="2495550" cy="4681728"/>
          </a:xfrm>
        </p:grpSpPr>
        <p:sp>
          <p:nvSpPr>
            <p:cNvPr id="24" name="Rectangle 23">
              <a:extLst>
                <a:ext uri="{FF2B5EF4-FFF2-40B4-BE49-F238E27FC236}">
                  <a16:creationId xmlns:a16="http://schemas.microsoft.com/office/drawing/2014/main" id="{484D0903-2620-F94F-AA67-5FBD5D4C2327}"/>
                </a:ext>
              </a:extLst>
            </p:cNvPr>
            <p:cNvSpPr/>
            <p:nvPr/>
          </p:nvSpPr>
          <p:spPr>
            <a:xfrm>
              <a:off x="247650" y="2328673"/>
              <a:ext cx="2495550" cy="4681728"/>
            </a:xfrm>
            <a:prstGeom prst="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CE320D7F-9570-634A-8927-8A2C755697E7}"/>
                </a:ext>
              </a:extLst>
            </p:cNvPr>
            <p:cNvSpPr txBox="1"/>
            <p:nvPr/>
          </p:nvSpPr>
          <p:spPr>
            <a:xfrm>
              <a:off x="247650" y="2456486"/>
              <a:ext cx="2495550" cy="4524315"/>
            </a:xfrm>
            <a:prstGeom prst="rect">
              <a:avLst/>
            </a:prstGeom>
            <a:noFill/>
          </p:spPr>
          <p:txBody>
            <a:bodyPr wrap="square" rtlCol="0">
              <a:spAutoFit/>
            </a:bodyPr>
            <a:lstStyle/>
            <a:p>
              <a:pPr algn="ctr"/>
              <a:r>
                <a:rPr lang="en-AU" altLang="en-US" dirty="0">
                  <a:latin typeface="Arial" panose="020B0604020202020204" pitchFamily="34" charset="0"/>
                  <a:cs typeface="Arial" panose="020B0604020202020204" pitchFamily="34" charset="0"/>
                </a:rPr>
                <a:t>Knowledge and contact with local health and welfare agencies such as Alcohol and Drug Services, Sexual Health Services, accommodation services, legal services, etc. is essential. Staff, where possible, should participate in a network of services for the use of both staff and clients.</a:t>
              </a:r>
            </a:p>
          </p:txBody>
        </p:sp>
      </p:grpSp>
    </p:spTree>
    <p:extLst>
      <p:ext uri="{BB962C8B-B14F-4D97-AF65-F5344CB8AC3E}">
        <p14:creationId xmlns:p14="http://schemas.microsoft.com/office/powerpoint/2010/main" val="301410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Referrals</a:t>
            </a:r>
            <a:endParaRPr lang="en-US" b="0" dirty="0"/>
          </a:p>
        </p:txBody>
      </p:sp>
      <p:graphicFrame>
        <p:nvGraphicFramePr>
          <p:cNvPr id="13" name="Table 12">
            <a:extLst>
              <a:ext uri="{FF2B5EF4-FFF2-40B4-BE49-F238E27FC236}">
                <a16:creationId xmlns:a16="http://schemas.microsoft.com/office/drawing/2014/main" id="{23DD9B30-6A6E-DA45-92BF-17E880560C35}"/>
              </a:ext>
            </a:extLst>
          </p:cNvPr>
          <p:cNvGraphicFramePr>
            <a:graphicFrameLocks noGrp="1"/>
          </p:cNvGraphicFramePr>
          <p:nvPr>
            <p:extLst>
              <p:ext uri="{D42A27DB-BD31-4B8C-83A1-F6EECF244321}">
                <p14:modId xmlns:p14="http://schemas.microsoft.com/office/powerpoint/2010/main" val="4190963649"/>
              </p:ext>
            </p:extLst>
          </p:nvPr>
        </p:nvGraphicFramePr>
        <p:xfrm>
          <a:off x="647700" y="1472543"/>
          <a:ext cx="7848600" cy="4884736"/>
        </p:xfrm>
        <a:graphic>
          <a:graphicData uri="http://schemas.openxmlformats.org/drawingml/2006/table">
            <a:tbl>
              <a:tblPr firstRow="1" bandRow="1">
                <a:tableStyleId>{93296810-A885-4BE3-A3E7-6D5BEEA58F35}</a:tableStyleId>
              </a:tblPr>
              <a:tblGrid>
                <a:gridCol w="7848600">
                  <a:extLst>
                    <a:ext uri="{9D8B030D-6E8A-4147-A177-3AD203B41FA5}">
                      <a16:colId xmlns:a16="http://schemas.microsoft.com/office/drawing/2014/main" val="2563564545"/>
                    </a:ext>
                  </a:extLst>
                </a:gridCol>
              </a:tblGrid>
              <a:tr h="856488">
                <a:tc>
                  <a:txBody>
                    <a:bodyPr/>
                    <a:lstStyle/>
                    <a:p>
                      <a:r>
                        <a:rPr lang="en-AU" sz="1800" dirty="0"/>
                        <a:t>NSP workers should be able to provide referrals to people who inject drugs for:</a:t>
                      </a:r>
                    </a:p>
                  </a:txBody>
                  <a:tcPr marL="91437" marR="91437" marT="45718" marB="45718"/>
                </a:tc>
                <a:extLst>
                  <a:ext uri="{0D108BD9-81ED-4DB2-BD59-A6C34878D82A}">
                    <a16:rowId xmlns:a16="http://schemas.microsoft.com/office/drawing/2014/main" val="396093278"/>
                  </a:ext>
                </a:extLst>
              </a:tr>
              <a:tr h="575464">
                <a:tc>
                  <a:txBody>
                    <a:bodyPr/>
                    <a:lstStyle/>
                    <a:p>
                      <a:r>
                        <a:rPr lang="en-AU" sz="1800" dirty="0"/>
                        <a:t>Testing for BBVs</a:t>
                      </a:r>
                    </a:p>
                  </a:txBody>
                  <a:tcPr marL="91437" marR="91437" marT="45718" marB="45718"/>
                </a:tc>
                <a:extLst>
                  <a:ext uri="{0D108BD9-81ED-4DB2-BD59-A6C34878D82A}">
                    <a16:rowId xmlns:a16="http://schemas.microsoft.com/office/drawing/2014/main" val="2136623297"/>
                  </a:ext>
                </a:extLst>
              </a:tr>
              <a:tr h="575464">
                <a:tc>
                  <a:txBody>
                    <a:bodyPr/>
                    <a:lstStyle/>
                    <a:p>
                      <a:r>
                        <a:rPr lang="en-AU" sz="1800" dirty="0"/>
                        <a:t>Treatment for Hepatitis C</a:t>
                      </a:r>
                    </a:p>
                  </a:txBody>
                  <a:tcPr marL="91437" marR="91437" marT="45718" marB="45718"/>
                </a:tc>
                <a:extLst>
                  <a:ext uri="{0D108BD9-81ED-4DB2-BD59-A6C34878D82A}">
                    <a16:rowId xmlns:a16="http://schemas.microsoft.com/office/drawing/2014/main" val="661537262"/>
                  </a:ext>
                </a:extLst>
              </a:tr>
              <a:tr h="575464">
                <a:tc>
                  <a:txBody>
                    <a:bodyPr/>
                    <a:lstStyle/>
                    <a:p>
                      <a:r>
                        <a:rPr lang="en-AU" sz="1800" dirty="0"/>
                        <a:t>RAPID HIV testing and PEP in-case of exposure</a:t>
                      </a:r>
                    </a:p>
                  </a:txBody>
                  <a:tcPr marL="91437" marR="91437" marT="45718" marB="45718"/>
                </a:tc>
                <a:extLst>
                  <a:ext uri="{0D108BD9-81ED-4DB2-BD59-A6C34878D82A}">
                    <a16:rowId xmlns:a16="http://schemas.microsoft.com/office/drawing/2014/main" val="3538502564"/>
                  </a:ext>
                </a:extLst>
              </a:tr>
              <a:tr h="575464">
                <a:tc>
                  <a:txBody>
                    <a:bodyPr/>
                    <a:lstStyle/>
                    <a:p>
                      <a:r>
                        <a:rPr lang="en-AU" sz="1800" dirty="0"/>
                        <a:t>Take home Naloxone</a:t>
                      </a:r>
                    </a:p>
                  </a:txBody>
                  <a:tcPr marL="91437" marR="91437" marT="45718" marB="45718"/>
                </a:tc>
                <a:extLst>
                  <a:ext uri="{0D108BD9-81ED-4DB2-BD59-A6C34878D82A}">
                    <a16:rowId xmlns:a16="http://schemas.microsoft.com/office/drawing/2014/main" val="1291087278"/>
                  </a:ext>
                </a:extLst>
              </a:tr>
              <a:tr h="575464">
                <a:tc>
                  <a:txBody>
                    <a:bodyPr/>
                    <a:lstStyle/>
                    <a:p>
                      <a:r>
                        <a:rPr lang="en-AU" sz="1800" dirty="0"/>
                        <a:t>AOD Counselling</a:t>
                      </a:r>
                    </a:p>
                  </a:txBody>
                  <a:tcPr marL="91437" marR="91437" marT="45718" marB="45718"/>
                </a:tc>
                <a:extLst>
                  <a:ext uri="{0D108BD9-81ED-4DB2-BD59-A6C34878D82A}">
                    <a16:rowId xmlns:a16="http://schemas.microsoft.com/office/drawing/2014/main" val="750630818"/>
                  </a:ext>
                </a:extLst>
              </a:tr>
              <a:tr h="575464">
                <a:tc>
                  <a:txBody>
                    <a:bodyPr/>
                    <a:lstStyle/>
                    <a:p>
                      <a:r>
                        <a:rPr lang="en-AU" sz="1800" dirty="0"/>
                        <a:t>Aboriginal and Torres Strait Islander organisations</a:t>
                      </a:r>
                    </a:p>
                  </a:txBody>
                  <a:tcPr marL="91437" marR="91437" marT="45718" marB="45718"/>
                </a:tc>
                <a:extLst>
                  <a:ext uri="{0D108BD9-81ED-4DB2-BD59-A6C34878D82A}">
                    <a16:rowId xmlns:a16="http://schemas.microsoft.com/office/drawing/2014/main" val="2746811438"/>
                  </a:ext>
                </a:extLst>
              </a:tr>
              <a:tr h="575464">
                <a:tc>
                  <a:txBody>
                    <a:bodyPr/>
                    <a:lstStyle/>
                    <a:p>
                      <a:r>
                        <a:rPr lang="en-AU" sz="1800" dirty="0"/>
                        <a:t>Other NSPs</a:t>
                      </a:r>
                    </a:p>
                  </a:txBody>
                  <a:tcPr marL="91437" marR="91437" marT="45718" marB="45718"/>
                </a:tc>
                <a:extLst>
                  <a:ext uri="{0D108BD9-81ED-4DB2-BD59-A6C34878D82A}">
                    <a16:rowId xmlns:a16="http://schemas.microsoft.com/office/drawing/2014/main" val="343625871"/>
                  </a:ext>
                </a:extLst>
              </a:tr>
            </a:tbl>
          </a:graphicData>
        </a:graphic>
      </p:graphicFrame>
    </p:spTree>
    <p:extLst>
      <p:ext uri="{BB962C8B-B14F-4D97-AF65-F5344CB8AC3E}">
        <p14:creationId xmlns:p14="http://schemas.microsoft.com/office/powerpoint/2010/main" val="31908549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21098"/>
            <a:ext cx="9144000" cy="1277957"/>
          </a:xfrm>
        </p:spPr>
        <p:txBody>
          <a:bodyPr/>
          <a:lstStyle/>
          <a:p>
            <a:r>
              <a:rPr lang="en-AU" altLang="en-US" dirty="0"/>
              <a:t>Opportunistic </a:t>
            </a:r>
            <a:br>
              <a:rPr lang="en-AU" altLang="en-US" dirty="0"/>
            </a:br>
            <a:r>
              <a:rPr lang="en-AU" altLang="en-US" dirty="0"/>
              <a:t>Education</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1042988" y="2212866"/>
            <a:ext cx="7086600" cy="3785652"/>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Opportunistic education doesn’t replace therapeutic processes and we are/should not be heavily involved in therapeutic processes in the NSP</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We may not see dramatic changes in health outcomes</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Can be difficult to see effectiveness of information provision</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Peer networks may become more informed, especially if a ‘key player’ accesses NSP</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Relies on good communication skills and the capacity to convey messages from existing resources in a simple manner</a:t>
            </a:r>
          </a:p>
        </p:txBody>
      </p:sp>
    </p:spTree>
    <p:extLst>
      <p:ext uri="{BB962C8B-B14F-4D97-AF65-F5344CB8AC3E}">
        <p14:creationId xmlns:p14="http://schemas.microsoft.com/office/powerpoint/2010/main" val="2988798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0"/>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41486"/>
            <a:ext cx="9144000" cy="1277957"/>
          </a:xfrm>
        </p:spPr>
        <p:txBody>
          <a:bodyPr/>
          <a:lstStyle/>
          <a:p>
            <a:r>
              <a:rPr lang="en-US" dirty="0">
                <a:solidFill>
                  <a:schemeClr val="bg1"/>
                </a:solidFill>
              </a:rPr>
              <a:t>Activity</a:t>
            </a:r>
          </a:p>
        </p:txBody>
      </p:sp>
      <p:sp>
        <p:nvSpPr>
          <p:cNvPr id="3" name="TextBox 2">
            <a:extLst>
              <a:ext uri="{FF2B5EF4-FFF2-40B4-BE49-F238E27FC236}">
                <a16:creationId xmlns:a16="http://schemas.microsoft.com/office/drawing/2014/main" id="{EBC03224-C65F-DF48-AEFF-59C191FAB242}"/>
              </a:ext>
            </a:extLst>
          </p:cNvPr>
          <p:cNvSpPr txBox="1"/>
          <p:nvPr/>
        </p:nvSpPr>
        <p:spPr>
          <a:xfrm>
            <a:off x="2914649" y="1199020"/>
            <a:ext cx="4729163" cy="1200329"/>
          </a:xfrm>
          <a:prstGeom prst="rect">
            <a:avLst/>
          </a:prstGeom>
          <a:noFill/>
        </p:spPr>
        <p:txBody>
          <a:bodyPr wrap="square" rtlCol="0">
            <a:spAutoFit/>
          </a:bodyPr>
          <a:lstStyle/>
          <a:p>
            <a:pPr hangingPunct="0"/>
            <a:r>
              <a:rPr lang="en-US" altLang="en-US" sz="2400" dirty="0">
                <a:solidFill>
                  <a:schemeClr val="bg1"/>
                </a:solidFill>
                <a:latin typeface="Arial" panose="020B0604020202020204" pitchFamily="34" charset="0"/>
                <a:cs typeface="Arial" panose="020B0604020202020204" pitchFamily="34" charset="0"/>
              </a:rPr>
              <a:t>Local culture of injecting drug use – What do we know?</a:t>
            </a:r>
            <a:br>
              <a:rPr lang="en-AU" altLang="en-US" sz="2400" dirty="0">
                <a:solidFill>
                  <a:schemeClr val="bg1"/>
                </a:solidFill>
                <a:latin typeface="Arial" panose="020B0604020202020204" pitchFamily="34" charset="0"/>
                <a:cs typeface="Arial" panose="020B0604020202020204" pitchFamily="34" charset="0"/>
              </a:rPr>
            </a:br>
            <a:endParaRPr lang="en-US" altLang="en-US" sz="2400"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3EDE4E8-63FE-944B-96A0-CA917D5E96D9}"/>
              </a:ext>
            </a:extLst>
          </p:cNvPr>
          <p:cNvSpPr txBox="1"/>
          <p:nvPr/>
        </p:nvSpPr>
        <p:spPr>
          <a:xfrm>
            <a:off x="1057275" y="2470789"/>
            <a:ext cx="7029450" cy="3724096"/>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What trends, if any did you notice?</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Which groups seem to access their service more than others?</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Why might this be the case?</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If you do need to access a greater range, how might you access other people who inject drugs who are involved with risk behaviours?</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How can the information you have explored be used in NSP work?</a:t>
            </a:r>
          </a:p>
        </p:txBody>
      </p:sp>
      <p:pic>
        <p:nvPicPr>
          <p:cNvPr id="7" name="Picture 6">
            <a:extLst>
              <a:ext uri="{FF2B5EF4-FFF2-40B4-BE49-F238E27FC236}">
                <a16:creationId xmlns:a16="http://schemas.microsoft.com/office/drawing/2014/main" id="{65A0E10E-2D5B-2245-9B35-0D748FD38853}"/>
              </a:ext>
            </a:extLst>
          </p:cNvPr>
          <p:cNvPicPr>
            <a:picLocks noChangeAspect="1"/>
          </p:cNvPicPr>
          <p:nvPr/>
        </p:nvPicPr>
        <p:blipFill>
          <a:blip r:embed="rId3"/>
          <a:stretch>
            <a:fillRect/>
          </a:stretch>
        </p:blipFill>
        <p:spPr>
          <a:xfrm>
            <a:off x="1512457" y="1019403"/>
            <a:ext cx="1175609" cy="1172548"/>
          </a:xfrm>
          <a:prstGeom prst="rect">
            <a:avLst/>
          </a:prstGeom>
        </p:spPr>
      </p:pic>
    </p:spTree>
    <p:extLst>
      <p:ext uri="{BB962C8B-B14F-4D97-AF65-F5344CB8AC3E}">
        <p14:creationId xmlns:p14="http://schemas.microsoft.com/office/powerpoint/2010/main" val="175628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2004"/>
            <a:ext cx="9144000" cy="1277957"/>
          </a:xfrm>
        </p:spPr>
        <p:txBody>
          <a:bodyPr/>
          <a:lstStyle/>
          <a:p>
            <a:r>
              <a:rPr lang="en-US" dirty="0">
                <a:solidFill>
                  <a:schemeClr val="bg1"/>
                </a:solidFill>
              </a:rPr>
              <a:t>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71462" y="2135734"/>
            <a:ext cx="8601075" cy="461665"/>
          </a:xfrm>
          <a:prstGeom prst="rect">
            <a:avLst/>
          </a:prstGeom>
          <a:noFill/>
        </p:spPr>
        <p:txBody>
          <a:bodyPr wrap="square" rtlCol="0">
            <a:spAutoFit/>
          </a:bodyPr>
          <a:lstStyle/>
          <a:p>
            <a:pPr algn="ctr"/>
            <a:r>
              <a:rPr lang="en-AU" altLang="en-US" sz="2400" dirty="0">
                <a:solidFill>
                  <a:schemeClr val="bg1"/>
                </a:solidFill>
                <a:latin typeface="Arial" panose="020B0604020202020204" pitchFamily="34" charset="0"/>
                <a:cs typeface="Arial" panose="020B0604020202020204" pitchFamily="34" charset="0"/>
              </a:rPr>
              <a:t>Risks and Alternatives</a:t>
            </a:r>
          </a:p>
        </p:txBody>
      </p:sp>
      <p:pic>
        <p:nvPicPr>
          <p:cNvPr id="4" name="Picture 3">
            <a:extLst>
              <a:ext uri="{FF2B5EF4-FFF2-40B4-BE49-F238E27FC236}">
                <a16:creationId xmlns:a16="http://schemas.microsoft.com/office/drawing/2014/main" id="{26BFB73A-058B-6B42-A0D2-840AF0FEE05D}"/>
              </a:ext>
            </a:extLst>
          </p:cNvPr>
          <p:cNvPicPr>
            <a:picLocks noChangeAspect="1"/>
          </p:cNvPicPr>
          <p:nvPr/>
        </p:nvPicPr>
        <p:blipFill>
          <a:blip r:embed="rId3"/>
          <a:stretch>
            <a:fillRect/>
          </a:stretch>
        </p:blipFill>
        <p:spPr>
          <a:xfrm>
            <a:off x="3534102" y="2779984"/>
            <a:ext cx="2075793" cy="2075793"/>
          </a:xfrm>
          <a:prstGeom prst="rect">
            <a:avLst/>
          </a:prstGeom>
        </p:spPr>
      </p:pic>
    </p:spTree>
    <p:extLst>
      <p:ext uri="{BB962C8B-B14F-4D97-AF65-F5344CB8AC3E}">
        <p14:creationId xmlns:p14="http://schemas.microsoft.com/office/powerpoint/2010/main" val="496210657"/>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67954A4-04F1-174E-9F11-23158ACF052B}"/>
              </a:ext>
            </a:extLst>
          </p:cNvPr>
          <p:cNvSpPr/>
          <p:nvPr/>
        </p:nvSpPr>
        <p:spPr>
          <a:xfrm>
            <a:off x="0" y="0"/>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341376"/>
            <a:ext cx="9144000" cy="1277957"/>
          </a:xfrm>
        </p:spPr>
        <p:txBody>
          <a:bodyPr/>
          <a:lstStyle/>
          <a:p>
            <a:r>
              <a:rPr lang="en-AU" altLang="en-US" sz="4800" dirty="0">
                <a:solidFill>
                  <a:schemeClr val="bg1"/>
                </a:solidFill>
              </a:rPr>
              <a:t>Recap: Topic 2</a:t>
            </a:r>
          </a:p>
        </p:txBody>
      </p:sp>
      <p:sp>
        <p:nvSpPr>
          <p:cNvPr id="3" name="TextBox 2">
            <a:extLst>
              <a:ext uri="{FF2B5EF4-FFF2-40B4-BE49-F238E27FC236}">
                <a16:creationId xmlns:a16="http://schemas.microsoft.com/office/drawing/2014/main" id="{1DA1FE89-3176-014E-9222-592E6672C21D}"/>
              </a:ext>
            </a:extLst>
          </p:cNvPr>
          <p:cNvSpPr txBox="1"/>
          <p:nvPr/>
        </p:nvSpPr>
        <p:spPr>
          <a:xfrm>
            <a:off x="651641" y="1054893"/>
            <a:ext cx="7840717" cy="5386090"/>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sz="2400" dirty="0">
                <a:solidFill>
                  <a:schemeClr val="bg1"/>
                </a:solidFill>
              </a:rPr>
              <a:t>Read the QNSP Guidelines (2018) document</a:t>
            </a:r>
          </a:p>
          <a:p>
            <a:pPr marL="342900" indent="-342900">
              <a:spcAft>
                <a:spcPts val="600"/>
              </a:spcAft>
              <a:buFont typeface="Arial" panose="020B0604020202020204" pitchFamily="34" charset="0"/>
              <a:buChar char="•"/>
              <a:defRPr/>
            </a:pPr>
            <a:r>
              <a:rPr lang="en-AU" sz="2400" dirty="0">
                <a:solidFill>
                  <a:schemeClr val="bg1"/>
                </a:solidFill>
              </a:rPr>
              <a:t>Print off and be aware of the:</a:t>
            </a:r>
          </a:p>
          <a:p>
            <a:pPr marL="800100" lvl="1" indent="-342900">
              <a:spcAft>
                <a:spcPts val="600"/>
              </a:spcAft>
              <a:buFont typeface="Arial" panose="020B0604020202020204" pitchFamily="34" charset="0"/>
              <a:buChar char="•"/>
              <a:defRPr/>
            </a:pPr>
            <a:r>
              <a:rPr lang="en-AU" sz="2000" i="1" dirty="0">
                <a:solidFill>
                  <a:schemeClr val="bg1"/>
                </a:solidFill>
              </a:rPr>
              <a:t>Rights and Responsibilities</a:t>
            </a:r>
          </a:p>
          <a:p>
            <a:pPr marL="800100" lvl="1" indent="-342900">
              <a:spcAft>
                <a:spcPts val="600"/>
              </a:spcAft>
              <a:buFont typeface="Arial" panose="020B0604020202020204" pitchFamily="34" charset="0"/>
              <a:buChar char="•"/>
              <a:defRPr/>
            </a:pPr>
            <a:r>
              <a:rPr lang="en-AU" sz="2000" i="1" dirty="0">
                <a:solidFill>
                  <a:schemeClr val="bg1"/>
                </a:solidFill>
              </a:rPr>
              <a:t>Code of Conduct for NSP staff</a:t>
            </a:r>
          </a:p>
          <a:p>
            <a:pPr marL="342900" lvl="1" indent="-342900">
              <a:spcAft>
                <a:spcPts val="600"/>
              </a:spcAft>
              <a:buFont typeface="Arial" panose="020B0604020202020204" pitchFamily="34" charset="0"/>
              <a:buChar char="•"/>
              <a:defRPr/>
            </a:pPr>
            <a:r>
              <a:rPr lang="en-AU" sz="2400" dirty="0">
                <a:solidFill>
                  <a:schemeClr val="bg1"/>
                </a:solidFill>
              </a:rPr>
              <a:t>Provide a non-judgemental approach in delivering NSP services</a:t>
            </a:r>
          </a:p>
          <a:p>
            <a:pPr marL="342900" lvl="1" indent="-342900">
              <a:spcAft>
                <a:spcPts val="600"/>
              </a:spcAft>
              <a:buFont typeface="Arial" panose="020B0604020202020204" pitchFamily="34" charset="0"/>
              <a:buChar char="•"/>
              <a:defRPr/>
            </a:pPr>
            <a:r>
              <a:rPr lang="en-AU" sz="2400" dirty="0">
                <a:solidFill>
                  <a:schemeClr val="bg1"/>
                </a:solidFill>
              </a:rPr>
              <a:t>Understand the confidential and anonymous nature of NSP work</a:t>
            </a:r>
          </a:p>
          <a:p>
            <a:pPr marL="342900" lvl="1" indent="-342900">
              <a:spcAft>
                <a:spcPts val="600"/>
              </a:spcAft>
              <a:buFont typeface="Arial" panose="020B0604020202020204" pitchFamily="34" charset="0"/>
              <a:buChar char="•"/>
              <a:defRPr/>
            </a:pPr>
            <a:r>
              <a:rPr lang="en-AU" sz="2400" dirty="0">
                <a:solidFill>
                  <a:schemeClr val="bg1"/>
                </a:solidFill>
              </a:rPr>
              <a:t>Collect data in a non-intrusive manner, respecting the rights of people who may not want to answer</a:t>
            </a:r>
          </a:p>
          <a:p>
            <a:pPr marL="342900" lvl="1" indent="-342900">
              <a:spcAft>
                <a:spcPts val="600"/>
              </a:spcAft>
              <a:buFont typeface="Arial" panose="020B0604020202020204" pitchFamily="34" charset="0"/>
              <a:buChar char="•"/>
              <a:defRPr/>
            </a:pPr>
            <a:r>
              <a:rPr lang="en-AU" sz="2400" dirty="0">
                <a:solidFill>
                  <a:schemeClr val="bg1"/>
                </a:solidFill>
              </a:rPr>
              <a:t>Recognise opportunities to provide education and referrals</a:t>
            </a:r>
          </a:p>
          <a:p>
            <a:pPr marL="342900" lvl="1" indent="-342900">
              <a:spcAft>
                <a:spcPts val="600"/>
              </a:spcAft>
              <a:buFont typeface="Arial" panose="020B0604020202020204" pitchFamily="34" charset="0"/>
              <a:buChar char="•"/>
              <a:defRPr/>
            </a:pPr>
            <a:r>
              <a:rPr lang="en-AU" sz="2400" dirty="0">
                <a:solidFill>
                  <a:schemeClr val="bg1"/>
                </a:solidFill>
              </a:rPr>
              <a:t>Understand that people who access the service will be in various stages of contemplation regarding their drug use</a:t>
            </a:r>
          </a:p>
        </p:txBody>
      </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3666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9F63C0A-F584-5E49-8CAA-0442CF6A5ACC}"/>
              </a:ext>
            </a:extLst>
          </p:cNvPr>
          <p:cNvGrpSpPr/>
          <p:nvPr/>
        </p:nvGrpSpPr>
        <p:grpSpPr>
          <a:xfrm>
            <a:off x="950913" y="849323"/>
            <a:ext cx="7126287" cy="5720467"/>
            <a:chOff x="950913" y="692155"/>
            <a:chExt cx="7126287" cy="5720467"/>
          </a:xfrm>
        </p:grpSpPr>
        <p:sp>
          <p:nvSpPr>
            <p:cNvPr id="11" name="AutoShape 3">
              <a:extLst>
                <a:ext uri="{FF2B5EF4-FFF2-40B4-BE49-F238E27FC236}">
                  <a16:creationId xmlns:a16="http://schemas.microsoft.com/office/drawing/2014/main" id="{43861F6E-9894-5546-B7CA-8DE09432B8EA}"/>
                </a:ext>
              </a:extLst>
            </p:cNvPr>
            <p:cNvSpPr>
              <a:spLocks noChangeAspect="1" noChangeArrowheads="1" noTextEdit="1"/>
            </p:cNvSpPr>
            <p:nvPr/>
          </p:nvSpPr>
          <p:spPr bwMode="auto">
            <a:xfrm>
              <a:off x="1116013" y="692155"/>
              <a:ext cx="6916737" cy="5008563"/>
            </a:xfrm>
            <a:prstGeom prst="rect">
              <a:avLst/>
            </a:prstGeom>
            <a:solidFill>
              <a:srgbClr val="ECE2EA"/>
            </a:solidFill>
            <a:ln w="25400">
              <a:solidFill>
                <a:srgbClr val="000000"/>
              </a:solidFill>
              <a:miter lim="800000"/>
              <a:headEnd/>
              <a:tailEnd/>
            </a:ln>
          </p:spPr>
          <p:txBody>
            <a:bodyPr/>
            <a:lstStyle/>
            <a:p>
              <a:endParaRPr lang="en-US"/>
            </a:p>
          </p:txBody>
        </p:sp>
        <p:sp>
          <p:nvSpPr>
            <p:cNvPr id="12" name="Text Box 45">
              <a:extLst>
                <a:ext uri="{FF2B5EF4-FFF2-40B4-BE49-F238E27FC236}">
                  <a16:creationId xmlns:a16="http://schemas.microsoft.com/office/drawing/2014/main" id="{9E18A48A-419F-1142-BE09-9C5E6927927A}"/>
                </a:ext>
              </a:extLst>
            </p:cNvPr>
            <p:cNvSpPr txBox="1">
              <a:spLocks noChangeArrowheads="1"/>
            </p:cNvSpPr>
            <p:nvPr/>
          </p:nvSpPr>
          <p:spPr bwMode="auto">
            <a:xfrm>
              <a:off x="950913" y="5781680"/>
              <a:ext cx="696118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eaLnBrk="1" hangingPunct="1">
                <a:spcBef>
                  <a:spcPct val="50000"/>
                </a:spcBef>
                <a:buClrTx/>
                <a:buSzTx/>
                <a:buFontTx/>
                <a:buNone/>
              </a:pPr>
              <a:r>
                <a:rPr lang="en-US" altLang="en-US" sz="1400" dirty="0">
                  <a:solidFill>
                    <a:srgbClr val="000000"/>
                  </a:solidFill>
                  <a:latin typeface="Arial Narrow" panose="020B0606020202030204" pitchFamily="34" charset="0"/>
                  <a:cs typeface="Arial" panose="020B0604020202020204" pitchFamily="34" charset="0"/>
                </a:rPr>
                <a:t>Diagram 1: Networks and connections between the NSP, clients and the broader community.</a:t>
              </a:r>
              <a:endParaRPr lang="en-US" altLang="en-US" sz="1400" dirty="0">
                <a:solidFill>
                  <a:srgbClr val="000000"/>
                </a:solidFill>
                <a:latin typeface="Arial Narrow" panose="020B0606020202030204" pitchFamily="34" charset="0"/>
                <a:cs typeface="Times New Roman" panose="02020603050405020304" pitchFamily="18" charset="0"/>
              </a:endParaRPr>
            </a:p>
            <a:p>
              <a:pPr eaLnBrk="1" hangingPunct="1">
                <a:spcBef>
                  <a:spcPct val="50000"/>
                </a:spcBef>
                <a:buClrTx/>
                <a:buSzTx/>
                <a:buFontTx/>
                <a:buNone/>
              </a:pPr>
              <a:endParaRPr lang="en-AU" altLang="en-US" sz="1400" dirty="0">
                <a:solidFill>
                  <a:schemeClr val="tx1"/>
                </a:solidFill>
                <a:latin typeface="Arial Narrow" panose="020B0606020202030204" pitchFamily="34" charset="0"/>
              </a:endParaRPr>
            </a:p>
          </p:txBody>
        </p:sp>
        <p:sp>
          <p:nvSpPr>
            <p:cNvPr id="13" name="AutoShape 17">
              <a:extLst>
                <a:ext uri="{FF2B5EF4-FFF2-40B4-BE49-F238E27FC236}">
                  <a16:creationId xmlns:a16="http://schemas.microsoft.com/office/drawing/2014/main" id="{8179EB94-130F-474A-88AA-FB6A974C3137}"/>
                </a:ext>
              </a:extLst>
            </p:cNvPr>
            <p:cNvSpPr>
              <a:spLocks noChangeArrowheads="1"/>
            </p:cNvSpPr>
            <p:nvPr/>
          </p:nvSpPr>
          <p:spPr bwMode="auto">
            <a:xfrm rot="5400000">
              <a:off x="5959475" y="3190880"/>
              <a:ext cx="1584325" cy="2346325"/>
            </a:xfrm>
            <a:prstGeom prst="downArrowCallout">
              <a:avLst>
                <a:gd name="adj1" fmla="val 25000"/>
                <a:gd name="adj2" fmla="val 12500"/>
                <a:gd name="adj3" fmla="val 24683"/>
                <a:gd name="adj4" fmla="val 66667"/>
              </a:avLst>
            </a:prstGeom>
            <a:gradFill rotWithShape="1">
              <a:gsLst>
                <a:gs pos="0">
                  <a:srgbClr val="9966FF">
                    <a:alpha val="23000"/>
                  </a:srgbClr>
                </a:gs>
                <a:gs pos="100000">
                  <a:srgbClr val="ECE2EA"/>
                </a:gs>
              </a:gsLst>
              <a:lin ang="2700000" scaled="1"/>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14" name="Text Box 18">
              <a:extLst>
                <a:ext uri="{FF2B5EF4-FFF2-40B4-BE49-F238E27FC236}">
                  <a16:creationId xmlns:a16="http://schemas.microsoft.com/office/drawing/2014/main" id="{9DD9ED60-0C51-004F-8269-456705F6373C}"/>
                </a:ext>
              </a:extLst>
            </p:cNvPr>
            <p:cNvSpPr txBox="1">
              <a:spLocks noChangeArrowheads="1"/>
            </p:cNvSpPr>
            <p:nvPr/>
          </p:nvSpPr>
          <p:spPr bwMode="auto">
            <a:xfrm>
              <a:off x="6348413" y="4057655"/>
              <a:ext cx="172878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LOCAL COMMUNITY</a:t>
              </a:r>
            </a:p>
          </p:txBody>
        </p:sp>
        <p:sp>
          <p:nvSpPr>
            <p:cNvPr id="15" name="AutoShape 10">
              <a:extLst>
                <a:ext uri="{FF2B5EF4-FFF2-40B4-BE49-F238E27FC236}">
                  <a16:creationId xmlns:a16="http://schemas.microsoft.com/office/drawing/2014/main" id="{D1B42CAD-6E27-DD43-9A32-621E7E445F75}"/>
                </a:ext>
              </a:extLst>
            </p:cNvPr>
            <p:cNvSpPr>
              <a:spLocks noChangeArrowheads="1"/>
            </p:cNvSpPr>
            <p:nvPr/>
          </p:nvSpPr>
          <p:spPr bwMode="auto">
            <a:xfrm rot="-5400000">
              <a:off x="1638300" y="3192468"/>
              <a:ext cx="1617663" cy="2376487"/>
            </a:xfrm>
            <a:prstGeom prst="downArrowCallout">
              <a:avLst>
                <a:gd name="adj1" fmla="val 25000"/>
                <a:gd name="adj2" fmla="val 12500"/>
                <a:gd name="adj3" fmla="val 24539"/>
                <a:gd name="adj4" fmla="val 66667"/>
              </a:avLst>
            </a:prstGeom>
            <a:gradFill rotWithShape="1">
              <a:gsLst>
                <a:gs pos="0">
                  <a:srgbClr val="9966FF"/>
                </a:gs>
                <a:gs pos="100000">
                  <a:srgbClr val="ECE2EA">
                    <a:alpha val="23000"/>
                  </a:srgbClr>
                </a:gs>
              </a:gsLst>
              <a:lin ang="18900000" scaled="1"/>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16" name="Text Box 62">
              <a:extLst>
                <a:ext uri="{FF2B5EF4-FFF2-40B4-BE49-F238E27FC236}">
                  <a16:creationId xmlns:a16="http://schemas.microsoft.com/office/drawing/2014/main" id="{3EBFBB01-526D-B449-8E04-D7A4932DAB5A}"/>
                </a:ext>
              </a:extLst>
            </p:cNvPr>
            <p:cNvSpPr txBox="1">
              <a:spLocks noChangeArrowheads="1"/>
            </p:cNvSpPr>
            <p:nvPr/>
          </p:nvSpPr>
          <p:spPr bwMode="auto">
            <a:xfrm>
              <a:off x="1371600" y="4127505"/>
              <a:ext cx="121443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LOCAL SERVICES</a:t>
              </a:r>
            </a:p>
          </p:txBody>
        </p:sp>
        <p:cxnSp>
          <p:nvCxnSpPr>
            <p:cNvPr id="17" name="AutoShape 68">
              <a:extLst>
                <a:ext uri="{FF2B5EF4-FFF2-40B4-BE49-F238E27FC236}">
                  <a16:creationId xmlns:a16="http://schemas.microsoft.com/office/drawing/2014/main" id="{BFD4081D-22D2-5144-BA8D-9FB67594ADFE}"/>
                </a:ext>
              </a:extLst>
            </p:cNvPr>
            <p:cNvCxnSpPr>
              <a:cxnSpLocks noChangeShapeType="1"/>
              <a:stCxn id="30" idx="0"/>
              <a:endCxn id="15" idx="0"/>
            </p:cNvCxnSpPr>
            <p:nvPr/>
          </p:nvCxnSpPr>
          <p:spPr bwMode="auto">
            <a:xfrm rot="10800000" flipV="1">
              <a:off x="1260475" y="2309818"/>
              <a:ext cx="849313" cy="2073275"/>
            </a:xfrm>
            <a:prstGeom prst="bentConnector3">
              <a:avLst>
                <a:gd name="adj1" fmla="val 127102"/>
              </a:avLst>
            </a:prstGeom>
            <a:noFill/>
            <a:ln w="60325">
              <a:solidFill>
                <a:srgbClr val="0099FF"/>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cxnSp>
          <p:nvCxnSpPr>
            <p:cNvPr id="18" name="AutoShape 69">
              <a:extLst>
                <a:ext uri="{FF2B5EF4-FFF2-40B4-BE49-F238E27FC236}">
                  <a16:creationId xmlns:a16="http://schemas.microsoft.com/office/drawing/2014/main" id="{9B52F779-C60D-4C48-B64E-2D7C573CF1EC}"/>
                </a:ext>
              </a:extLst>
            </p:cNvPr>
            <p:cNvCxnSpPr>
              <a:cxnSpLocks noChangeShapeType="1"/>
              <a:stCxn id="30" idx="2"/>
              <a:endCxn id="13" idx="0"/>
            </p:cNvCxnSpPr>
            <p:nvPr/>
          </p:nvCxnSpPr>
          <p:spPr bwMode="auto">
            <a:xfrm>
              <a:off x="3668713" y="2814643"/>
              <a:ext cx="4256087" cy="1549400"/>
            </a:xfrm>
            <a:prstGeom prst="bentConnector3">
              <a:avLst>
                <a:gd name="adj1" fmla="val 105370"/>
              </a:avLst>
            </a:prstGeom>
            <a:noFill/>
            <a:ln w="60325">
              <a:solidFill>
                <a:srgbClr val="0099FF"/>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cxnSp>
          <p:nvCxnSpPr>
            <p:cNvPr id="19" name="AutoShape 70">
              <a:extLst>
                <a:ext uri="{FF2B5EF4-FFF2-40B4-BE49-F238E27FC236}">
                  <a16:creationId xmlns:a16="http://schemas.microsoft.com/office/drawing/2014/main" id="{86D90451-6062-2D42-BAB4-C20558C5EFF0}"/>
                </a:ext>
              </a:extLst>
            </p:cNvPr>
            <p:cNvCxnSpPr>
              <a:cxnSpLocks noChangeShapeType="1"/>
              <a:stCxn id="28" idx="0"/>
            </p:cNvCxnSpPr>
            <p:nvPr/>
          </p:nvCxnSpPr>
          <p:spPr bwMode="auto">
            <a:xfrm rot="-5400000" flipH="1" flipV="1">
              <a:off x="1540669" y="1434311"/>
              <a:ext cx="2644775" cy="1624013"/>
            </a:xfrm>
            <a:prstGeom prst="bentConnector3">
              <a:avLst>
                <a:gd name="adj1" fmla="val -17347"/>
              </a:avLst>
            </a:prstGeom>
            <a:noFill/>
            <a:ln w="60325">
              <a:solidFill>
                <a:srgbClr val="33CCCC"/>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cxnSp>
          <p:nvCxnSpPr>
            <p:cNvPr id="20" name="AutoShape 71">
              <a:extLst>
                <a:ext uri="{FF2B5EF4-FFF2-40B4-BE49-F238E27FC236}">
                  <a16:creationId xmlns:a16="http://schemas.microsoft.com/office/drawing/2014/main" id="{6509F70F-0066-6A4E-9B35-29EF7F1BAD22}"/>
                </a:ext>
              </a:extLst>
            </p:cNvPr>
            <p:cNvCxnSpPr>
              <a:cxnSpLocks noChangeShapeType="1"/>
              <a:stCxn id="28" idx="2"/>
              <a:endCxn id="13" idx="3"/>
            </p:cNvCxnSpPr>
            <p:nvPr/>
          </p:nvCxnSpPr>
          <p:spPr bwMode="auto">
            <a:xfrm rot="16200000" flipH="1">
              <a:off x="4314826" y="2328867"/>
              <a:ext cx="2800350" cy="2854325"/>
            </a:xfrm>
            <a:prstGeom prst="bentConnector3">
              <a:avLst>
                <a:gd name="adj1" fmla="val 108162"/>
              </a:avLst>
            </a:prstGeom>
            <a:noFill/>
            <a:ln w="60325">
              <a:solidFill>
                <a:srgbClr val="33CCCC"/>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cxnSp>
          <p:nvCxnSpPr>
            <p:cNvPr id="21" name="AutoShape 72">
              <a:extLst>
                <a:ext uri="{FF2B5EF4-FFF2-40B4-BE49-F238E27FC236}">
                  <a16:creationId xmlns:a16="http://schemas.microsoft.com/office/drawing/2014/main" id="{8103E3C1-C3A9-9B48-B554-5C9581F1FA1D}"/>
                </a:ext>
              </a:extLst>
            </p:cNvPr>
            <p:cNvCxnSpPr>
              <a:cxnSpLocks noChangeShapeType="1"/>
              <a:stCxn id="26" idx="2"/>
              <a:endCxn id="15" idx="1"/>
            </p:cNvCxnSpPr>
            <p:nvPr/>
          </p:nvCxnSpPr>
          <p:spPr bwMode="auto">
            <a:xfrm rot="5400000">
              <a:off x="2185194" y="2202662"/>
              <a:ext cx="2857500" cy="3122612"/>
            </a:xfrm>
            <a:prstGeom prst="bentConnector3">
              <a:avLst>
                <a:gd name="adj1" fmla="val 107833"/>
              </a:avLst>
            </a:prstGeom>
            <a:noFill/>
            <a:ln w="60325">
              <a:solidFill>
                <a:srgbClr val="9966FF"/>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cxnSp>
          <p:nvCxnSpPr>
            <p:cNvPr id="22" name="AutoShape 73">
              <a:extLst>
                <a:ext uri="{FF2B5EF4-FFF2-40B4-BE49-F238E27FC236}">
                  <a16:creationId xmlns:a16="http://schemas.microsoft.com/office/drawing/2014/main" id="{CD377114-A26D-DB48-8061-A18081F40EEA}"/>
                </a:ext>
              </a:extLst>
            </p:cNvPr>
            <p:cNvCxnSpPr>
              <a:cxnSpLocks noChangeShapeType="1"/>
              <a:stCxn id="26" idx="0"/>
            </p:cNvCxnSpPr>
            <p:nvPr/>
          </p:nvCxnSpPr>
          <p:spPr bwMode="auto">
            <a:xfrm rot="5400000" flipV="1">
              <a:off x="5447506" y="1418437"/>
              <a:ext cx="2547937" cy="1714500"/>
            </a:xfrm>
            <a:prstGeom prst="bentConnector3">
              <a:avLst>
                <a:gd name="adj1" fmla="val -19500"/>
              </a:avLst>
            </a:prstGeom>
            <a:noFill/>
            <a:ln w="60325">
              <a:solidFill>
                <a:srgbClr val="9966FF"/>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sp>
          <p:nvSpPr>
            <p:cNvPr id="23" name="AutoShape 19">
              <a:extLst>
                <a:ext uri="{FF2B5EF4-FFF2-40B4-BE49-F238E27FC236}">
                  <a16:creationId xmlns:a16="http://schemas.microsoft.com/office/drawing/2014/main" id="{CD33E2EF-1542-BF42-B64A-36BFDA1CC6A9}"/>
                </a:ext>
              </a:extLst>
            </p:cNvPr>
            <p:cNvSpPr>
              <a:spLocks noChangeArrowheads="1"/>
            </p:cNvSpPr>
            <p:nvPr/>
          </p:nvSpPr>
          <p:spPr bwMode="auto">
            <a:xfrm rot="3938166">
              <a:off x="5791200" y="1847856"/>
              <a:ext cx="1146175" cy="1727200"/>
            </a:xfrm>
            <a:prstGeom prst="downArrowCallout">
              <a:avLst>
                <a:gd name="adj1" fmla="val 25000"/>
                <a:gd name="adj2" fmla="val 12500"/>
                <a:gd name="adj3" fmla="val 25115"/>
                <a:gd name="adj4" fmla="val 66667"/>
              </a:avLst>
            </a:prstGeom>
            <a:gradFill rotWithShape="0">
              <a:gsLst>
                <a:gs pos="0">
                  <a:srgbClr val="3366FF">
                    <a:alpha val="45000"/>
                  </a:srgbClr>
                </a:gs>
                <a:gs pos="100000">
                  <a:srgbClr val="ECE2EA"/>
                </a:gs>
              </a:gsLst>
              <a:path path="rect">
                <a:fillToRect l="100000" t="100000"/>
              </a:path>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24" name="Text Box 20">
              <a:extLst>
                <a:ext uri="{FF2B5EF4-FFF2-40B4-BE49-F238E27FC236}">
                  <a16:creationId xmlns:a16="http://schemas.microsoft.com/office/drawing/2014/main" id="{C1F207B5-1948-9C45-86F1-25188C0EE015}"/>
                </a:ext>
              </a:extLst>
            </p:cNvPr>
            <p:cNvSpPr txBox="1">
              <a:spLocks noChangeArrowheads="1"/>
            </p:cNvSpPr>
            <p:nvPr/>
          </p:nvSpPr>
          <p:spPr bwMode="auto">
            <a:xfrm rot="-1254289">
              <a:off x="5940425" y="2386018"/>
              <a:ext cx="1357313"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PARTNER/S</a:t>
              </a:r>
            </a:p>
          </p:txBody>
        </p:sp>
        <p:cxnSp>
          <p:nvCxnSpPr>
            <p:cNvPr id="25" name="AutoShape 75">
              <a:extLst>
                <a:ext uri="{FF2B5EF4-FFF2-40B4-BE49-F238E27FC236}">
                  <a16:creationId xmlns:a16="http://schemas.microsoft.com/office/drawing/2014/main" id="{A754E3D8-04CB-EF48-BE6D-3FCBA2E044FF}"/>
                </a:ext>
              </a:extLst>
            </p:cNvPr>
            <p:cNvCxnSpPr>
              <a:cxnSpLocks noChangeShapeType="1"/>
              <a:stCxn id="23" idx="2"/>
              <a:endCxn id="15" idx="0"/>
            </p:cNvCxnSpPr>
            <p:nvPr/>
          </p:nvCxnSpPr>
          <p:spPr bwMode="auto">
            <a:xfrm rot="10800000" flipV="1">
              <a:off x="1260475" y="3067055"/>
              <a:ext cx="4316413" cy="1316038"/>
            </a:xfrm>
            <a:prstGeom prst="bentConnector3">
              <a:avLst>
                <a:gd name="adj1" fmla="val 105333"/>
              </a:avLst>
            </a:prstGeom>
            <a:noFill/>
            <a:ln w="60325">
              <a:solidFill>
                <a:srgbClr val="00CC66"/>
              </a:solidFill>
              <a:prstDash val="sysDot"/>
              <a:miter lim="800000"/>
              <a:headEnd type="stealth" w="lg" len="lg"/>
              <a:tailEnd type="stealth" w="lg" len="lg"/>
            </a:ln>
            <a:extLst>
              <a:ext uri="{909E8E84-426E-40DD-AFC4-6F175D3DCCD1}">
                <a14:hiddenFill xmlns:a14="http://schemas.microsoft.com/office/drawing/2010/main">
                  <a:noFill/>
                </a14:hiddenFill>
              </a:ext>
            </a:extLst>
          </p:spPr>
        </p:cxnSp>
        <p:sp>
          <p:nvSpPr>
            <p:cNvPr id="26" name="AutoShape 8">
              <a:extLst>
                <a:ext uri="{FF2B5EF4-FFF2-40B4-BE49-F238E27FC236}">
                  <a16:creationId xmlns:a16="http://schemas.microsoft.com/office/drawing/2014/main" id="{828B1B0B-EE0D-D84A-8FFD-9D7E468C055D}"/>
                </a:ext>
              </a:extLst>
            </p:cNvPr>
            <p:cNvSpPr>
              <a:spLocks noChangeArrowheads="1"/>
            </p:cNvSpPr>
            <p:nvPr/>
          </p:nvSpPr>
          <p:spPr bwMode="auto">
            <a:xfrm rot="1640900">
              <a:off x="4932363" y="919168"/>
              <a:ext cx="1174750" cy="1500187"/>
            </a:xfrm>
            <a:prstGeom prst="downArrowCallout">
              <a:avLst>
                <a:gd name="adj1" fmla="val 25000"/>
                <a:gd name="adj2" fmla="val 12500"/>
                <a:gd name="adj3" fmla="val 21284"/>
                <a:gd name="adj4" fmla="val 66667"/>
              </a:avLst>
            </a:prstGeom>
            <a:gradFill rotWithShape="0">
              <a:gsLst>
                <a:gs pos="0">
                  <a:srgbClr val="93ADFF">
                    <a:alpha val="53998"/>
                  </a:srgbClr>
                </a:gs>
                <a:gs pos="100000">
                  <a:srgbClr val="CFE7FF"/>
                </a:gs>
              </a:gsLst>
              <a:path path="rect">
                <a:fillToRect l="100000" b="100000"/>
              </a:path>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27" name="Text Box 9">
              <a:extLst>
                <a:ext uri="{FF2B5EF4-FFF2-40B4-BE49-F238E27FC236}">
                  <a16:creationId xmlns:a16="http://schemas.microsoft.com/office/drawing/2014/main" id="{533A2F32-91B8-7542-B881-45FCEE3ECB5D}"/>
                </a:ext>
              </a:extLst>
            </p:cNvPr>
            <p:cNvSpPr txBox="1">
              <a:spLocks noChangeArrowheads="1"/>
            </p:cNvSpPr>
            <p:nvPr/>
          </p:nvSpPr>
          <p:spPr bwMode="auto">
            <a:xfrm rot="1722195">
              <a:off x="5127625" y="1228730"/>
              <a:ext cx="10874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FRIENDS</a:t>
              </a:r>
            </a:p>
          </p:txBody>
        </p:sp>
        <p:sp>
          <p:nvSpPr>
            <p:cNvPr id="28" name="AutoShape 4">
              <a:extLst>
                <a:ext uri="{FF2B5EF4-FFF2-40B4-BE49-F238E27FC236}">
                  <a16:creationId xmlns:a16="http://schemas.microsoft.com/office/drawing/2014/main" id="{9ECA0B8C-D78D-7E48-9A9C-94408E72BCCC}"/>
                </a:ext>
              </a:extLst>
            </p:cNvPr>
            <p:cNvSpPr>
              <a:spLocks noChangeArrowheads="1"/>
            </p:cNvSpPr>
            <p:nvPr/>
          </p:nvSpPr>
          <p:spPr bwMode="auto">
            <a:xfrm rot="-1390056">
              <a:off x="3392488" y="862018"/>
              <a:ext cx="1179512" cy="1557337"/>
            </a:xfrm>
            <a:prstGeom prst="downArrowCallout">
              <a:avLst>
                <a:gd name="adj1" fmla="val 25000"/>
                <a:gd name="adj2" fmla="val 12500"/>
                <a:gd name="adj3" fmla="val 22005"/>
                <a:gd name="adj4" fmla="val 66667"/>
              </a:avLst>
            </a:prstGeom>
            <a:gradFill rotWithShape="0">
              <a:gsLst>
                <a:gs pos="0">
                  <a:srgbClr val="CFE7FF">
                    <a:alpha val="53998"/>
                  </a:srgbClr>
                </a:gs>
                <a:gs pos="100000">
                  <a:srgbClr val="93ADFF"/>
                </a:gs>
              </a:gsLst>
              <a:path path="rect">
                <a:fillToRect r="100000" b="100000"/>
              </a:path>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29" name="Text Box 5">
              <a:extLst>
                <a:ext uri="{FF2B5EF4-FFF2-40B4-BE49-F238E27FC236}">
                  <a16:creationId xmlns:a16="http://schemas.microsoft.com/office/drawing/2014/main" id="{6A78AA79-3143-5247-B192-8417A29A4E77}"/>
                </a:ext>
              </a:extLst>
            </p:cNvPr>
            <p:cNvSpPr txBox="1">
              <a:spLocks noChangeArrowheads="1"/>
            </p:cNvSpPr>
            <p:nvPr/>
          </p:nvSpPr>
          <p:spPr bwMode="auto">
            <a:xfrm rot="-1373813">
              <a:off x="3419475" y="1195393"/>
              <a:ext cx="9477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PEERS</a:t>
              </a:r>
            </a:p>
          </p:txBody>
        </p:sp>
        <p:sp>
          <p:nvSpPr>
            <p:cNvPr id="30" name="AutoShape 6">
              <a:extLst>
                <a:ext uri="{FF2B5EF4-FFF2-40B4-BE49-F238E27FC236}">
                  <a16:creationId xmlns:a16="http://schemas.microsoft.com/office/drawing/2014/main" id="{5D202109-885E-AE4F-9E55-161931B84625}"/>
                </a:ext>
              </a:extLst>
            </p:cNvPr>
            <p:cNvSpPr>
              <a:spLocks noChangeArrowheads="1"/>
            </p:cNvSpPr>
            <p:nvPr/>
          </p:nvSpPr>
          <p:spPr bwMode="auto">
            <a:xfrm rot="-4324755">
              <a:off x="2315368" y="1742287"/>
              <a:ext cx="1147763" cy="1638300"/>
            </a:xfrm>
            <a:prstGeom prst="downArrowCallout">
              <a:avLst>
                <a:gd name="adj1" fmla="val 25000"/>
                <a:gd name="adj2" fmla="val 12500"/>
                <a:gd name="adj3" fmla="val 23790"/>
                <a:gd name="adj4" fmla="val 66667"/>
              </a:avLst>
            </a:prstGeom>
            <a:gradFill rotWithShape="0">
              <a:gsLst>
                <a:gs pos="0">
                  <a:schemeClr val="hlink"/>
                </a:gs>
                <a:gs pos="100000">
                  <a:schemeClr val="accent2">
                    <a:alpha val="54999"/>
                  </a:schemeClr>
                </a:gs>
              </a:gsLst>
              <a:path path="rect">
                <a:fillToRect r="100000" b="100000"/>
              </a:path>
            </a:gradFill>
            <a:ln w="9525">
              <a:solidFill>
                <a:srgbClr val="000000"/>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31" name="Text Box 7">
              <a:extLst>
                <a:ext uri="{FF2B5EF4-FFF2-40B4-BE49-F238E27FC236}">
                  <a16:creationId xmlns:a16="http://schemas.microsoft.com/office/drawing/2014/main" id="{EFF26993-25B2-D240-8948-4B57650B9460}"/>
                </a:ext>
              </a:extLst>
            </p:cNvPr>
            <p:cNvSpPr txBox="1">
              <a:spLocks noChangeArrowheads="1"/>
            </p:cNvSpPr>
            <p:nvPr/>
          </p:nvSpPr>
          <p:spPr bwMode="auto">
            <a:xfrm rot="976875">
              <a:off x="2195513" y="2276480"/>
              <a:ext cx="947737"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b="1">
                  <a:solidFill>
                    <a:schemeClr val="tx1"/>
                  </a:solidFill>
                  <a:latin typeface="Arial Narrow" panose="020B0606020202030204" pitchFamily="34" charset="0"/>
                </a:rPr>
                <a:t>FAMILY</a:t>
              </a:r>
            </a:p>
          </p:txBody>
        </p:sp>
        <p:cxnSp>
          <p:nvCxnSpPr>
            <p:cNvPr id="32" name="AutoShape 78">
              <a:extLst>
                <a:ext uri="{FF2B5EF4-FFF2-40B4-BE49-F238E27FC236}">
                  <a16:creationId xmlns:a16="http://schemas.microsoft.com/office/drawing/2014/main" id="{D0F54E34-0677-C848-876A-F83BB797D889}"/>
                </a:ext>
              </a:extLst>
            </p:cNvPr>
            <p:cNvCxnSpPr>
              <a:cxnSpLocks noChangeShapeType="1"/>
              <a:stCxn id="23" idx="3"/>
              <a:endCxn id="13" idx="1"/>
            </p:cNvCxnSpPr>
            <p:nvPr/>
          </p:nvCxnSpPr>
          <p:spPr bwMode="auto">
            <a:xfrm>
              <a:off x="6862763" y="3114680"/>
              <a:ext cx="279400" cy="457200"/>
            </a:xfrm>
            <a:prstGeom prst="straightConnector1">
              <a:avLst/>
            </a:prstGeom>
            <a:noFill/>
            <a:ln w="60325">
              <a:solidFill>
                <a:srgbClr val="00CC66"/>
              </a:solidFill>
              <a:prstDash val="sysDot"/>
              <a:round/>
              <a:headEnd type="triangle" w="med" len="med"/>
              <a:tailEnd type="triangle" w="med" len="med"/>
            </a:ln>
            <a:extLst>
              <a:ext uri="{909E8E84-426E-40DD-AFC4-6F175D3DCCD1}">
                <a14:hiddenFill xmlns:a14="http://schemas.microsoft.com/office/drawing/2010/main">
                  <a:noFill/>
                </a14:hiddenFill>
              </a:ext>
            </a:extLst>
          </p:spPr>
        </p:cxnSp>
        <p:sp>
          <p:nvSpPr>
            <p:cNvPr id="33" name="AutoShape 61">
              <a:extLst>
                <a:ext uri="{FF2B5EF4-FFF2-40B4-BE49-F238E27FC236}">
                  <a16:creationId xmlns:a16="http://schemas.microsoft.com/office/drawing/2014/main" id="{49212853-B0B3-6A48-8789-B4EDE6648661}"/>
                </a:ext>
              </a:extLst>
            </p:cNvPr>
            <p:cNvSpPr>
              <a:spLocks noChangeArrowheads="1"/>
            </p:cNvSpPr>
            <p:nvPr/>
          </p:nvSpPr>
          <p:spPr bwMode="auto">
            <a:xfrm>
              <a:off x="3059113" y="3500443"/>
              <a:ext cx="3097212" cy="1728787"/>
            </a:xfrm>
            <a:prstGeom prst="leftRightArrowCallout">
              <a:avLst>
                <a:gd name="adj1" fmla="val 25000"/>
                <a:gd name="adj2" fmla="val 25000"/>
                <a:gd name="adj3" fmla="val 22394"/>
                <a:gd name="adj4" fmla="val 50000"/>
              </a:avLst>
            </a:prstGeom>
            <a:gradFill rotWithShape="1">
              <a:gsLst>
                <a:gs pos="0">
                  <a:srgbClr val="ECE2EA"/>
                </a:gs>
                <a:gs pos="100000">
                  <a:srgbClr val="6D90FF">
                    <a:alpha val="40999"/>
                  </a:srgbClr>
                </a:gs>
              </a:gsLst>
              <a:path path="rect">
                <a:fillToRect l="50000" t="50000" r="50000" b="50000"/>
              </a:path>
            </a:gradFill>
            <a:ln w="38100">
              <a:solidFill>
                <a:srgbClr val="3366FF"/>
              </a:solidFill>
              <a:miter lim="800000"/>
              <a:headEnd/>
              <a:tailEnd/>
            </a:ln>
          </p:spPr>
          <p:txBody>
            <a:bodyPr wrap="none" anchor="ct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34" name="Text Box 79">
              <a:extLst>
                <a:ext uri="{FF2B5EF4-FFF2-40B4-BE49-F238E27FC236}">
                  <a16:creationId xmlns:a16="http://schemas.microsoft.com/office/drawing/2014/main" id="{D2313122-8C3D-D449-B4BD-FAF079176DB6}"/>
                </a:ext>
              </a:extLst>
            </p:cNvPr>
            <p:cNvSpPr txBox="1">
              <a:spLocks noChangeArrowheads="1"/>
            </p:cNvSpPr>
            <p:nvPr/>
          </p:nvSpPr>
          <p:spPr bwMode="auto">
            <a:xfrm>
              <a:off x="3995738" y="3952880"/>
              <a:ext cx="12176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sz="2800" b="1">
                  <a:solidFill>
                    <a:schemeClr val="tx1"/>
                  </a:solidFill>
                  <a:latin typeface="Arial Narrow" panose="020B0606020202030204" pitchFamily="34" charset="0"/>
                </a:rPr>
                <a:t>LOCAL</a:t>
              </a:r>
            </a:p>
            <a:p>
              <a:pPr algn="ctr">
                <a:spcBef>
                  <a:spcPct val="0"/>
                </a:spcBef>
                <a:buClrTx/>
                <a:buSzTx/>
                <a:buFontTx/>
                <a:buNone/>
              </a:pPr>
              <a:r>
                <a:rPr lang="en-US" altLang="en-US" sz="2800" b="1">
                  <a:solidFill>
                    <a:schemeClr val="tx1"/>
                  </a:solidFill>
                  <a:latin typeface="Arial Narrow" panose="020B0606020202030204" pitchFamily="34" charset="0"/>
                </a:rPr>
                <a:t> NSP</a:t>
              </a:r>
            </a:p>
          </p:txBody>
        </p:sp>
        <p:sp>
          <p:nvSpPr>
            <p:cNvPr id="35" name="AutoShape 15">
              <a:extLst>
                <a:ext uri="{FF2B5EF4-FFF2-40B4-BE49-F238E27FC236}">
                  <a16:creationId xmlns:a16="http://schemas.microsoft.com/office/drawing/2014/main" id="{5DD70313-5C73-1144-94DF-6E6A71B27744}"/>
                </a:ext>
              </a:extLst>
            </p:cNvPr>
            <p:cNvSpPr>
              <a:spLocks noChangeArrowheads="1"/>
            </p:cNvSpPr>
            <p:nvPr/>
          </p:nvSpPr>
          <p:spPr bwMode="auto">
            <a:xfrm rot="2123613">
              <a:off x="3779838" y="2132018"/>
              <a:ext cx="1800225" cy="1873250"/>
            </a:xfrm>
            <a:prstGeom prst="irregularSeal2">
              <a:avLst/>
            </a:prstGeom>
            <a:solidFill>
              <a:schemeClr val="bg1">
                <a:alpha val="50980"/>
              </a:schemeClr>
            </a:solidFill>
            <a:ln w="9525">
              <a:solidFill>
                <a:srgbClr val="0000FF"/>
              </a:solidFill>
              <a:miter lim="800000"/>
              <a:headEnd/>
              <a:tailEnd/>
            </a:ln>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eaLnBrk="1" hangingPunct="1">
                <a:spcBef>
                  <a:spcPct val="0"/>
                </a:spcBef>
                <a:buClrTx/>
                <a:buSzTx/>
                <a:buFontTx/>
                <a:buNone/>
              </a:pPr>
              <a:endParaRPr lang="en-US" altLang="en-US" sz="2400">
                <a:solidFill>
                  <a:schemeClr val="tx1"/>
                </a:solidFill>
                <a:latin typeface="Times New Roman" panose="02020603050405020304" pitchFamily="18" charset="0"/>
              </a:endParaRPr>
            </a:p>
          </p:txBody>
        </p:sp>
        <p:sp>
          <p:nvSpPr>
            <p:cNvPr id="36" name="Text Box 16">
              <a:extLst>
                <a:ext uri="{FF2B5EF4-FFF2-40B4-BE49-F238E27FC236}">
                  <a16:creationId xmlns:a16="http://schemas.microsoft.com/office/drawing/2014/main" id="{A62E0AC7-46E1-874B-B2F6-45AF2F239254}"/>
                </a:ext>
              </a:extLst>
            </p:cNvPr>
            <p:cNvSpPr txBox="1">
              <a:spLocks noChangeArrowheads="1"/>
            </p:cNvSpPr>
            <p:nvPr/>
          </p:nvSpPr>
          <p:spPr bwMode="auto">
            <a:xfrm>
              <a:off x="3995738" y="2733680"/>
              <a:ext cx="1296987"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lgn="ctr">
                <a:spcBef>
                  <a:spcPct val="0"/>
                </a:spcBef>
                <a:buClrTx/>
                <a:buSzTx/>
                <a:buFontTx/>
                <a:buNone/>
              </a:pPr>
              <a:r>
                <a:rPr lang="en-US" altLang="en-US" sz="3600" b="1">
                  <a:solidFill>
                    <a:schemeClr val="tx1"/>
                  </a:solidFill>
                  <a:latin typeface="Arial Narrow" panose="020B0606020202030204" pitchFamily="34" charset="0"/>
                </a:rPr>
                <a:t>PWID</a:t>
              </a:r>
            </a:p>
          </p:txBody>
        </p:sp>
      </p:grpSp>
    </p:spTree>
    <p:extLst>
      <p:ext uri="{BB962C8B-B14F-4D97-AF65-F5344CB8AC3E}">
        <p14:creationId xmlns:p14="http://schemas.microsoft.com/office/powerpoint/2010/main" val="3284494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42955"/>
            <a:ext cx="9144000" cy="1277957"/>
          </a:xfrm>
        </p:spPr>
        <p:txBody>
          <a:bodyPr/>
          <a:lstStyle/>
          <a:p>
            <a:r>
              <a:rPr lang="en-AU" altLang="en-US" dirty="0">
                <a:solidFill>
                  <a:srgbClr val="529C33"/>
                </a:solidFill>
              </a:rPr>
              <a:t>More commonly </a:t>
            </a:r>
            <a:br>
              <a:rPr lang="en-AU" altLang="en-US" dirty="0">
                <a:solidFill>
                  <a:srgbClr val="529C33"/>
                </a:solidFill>
              </a:rPr>
            </a:br>
            <a:r>
              <a:rPr lang="en-AU" altLang="en-US" dirty="0">
                <a:solidFill>
                  <a:srgbClr val="529C33"/>
                </a:solidFill>
              </a:rPr>
              <a:t>injected drugs</a:t>
            </a:r>
            <a:endParaRPr lang="en-US" b="0" dirty="0">
              <a:solidFill>
                <a:srgbClr val="529C33"/>
              </a:solidFill>
            </a:endParaRPr>
          </a:p>
        </p:txBody>
      </p:sp>
      <p:sp>
        <p:nvSpPr>
          <p:cNvPr id="3" name="TextBox 2">
            <a:extLst>
              <a:ext uri="{FF2B5EF4-FFF2-40B4-BE49-F238E27FC236}">
                <a16:creationId xmlns:a16="http://schemas.microsoft.com/office/drawing/2014/main" id="{3E3052DA-21F3-BF46-AADF-99F286BB4F46}"/>
              </a:ext>
            </a:extLst>
          </p:cNvPr>
          <p:cNvSpPr txBox="1"/>
          <p:nvPr/>
        </p:nvSpPr>
        <p:spPr>
          <a:xfrm>
            <a:off x="533552" y="2266067"/>
            <a:ext cx="8180790" cy="3170099"/>
          </a:xfrm>
          <a:prstGeom prst="rect">
            <a:avLst/>
          </a:prstGeom>
          <a:noFill/>
        </p:spPr>
        <p:txBody>
          <a:bodyPr wrap="square" rtlCol="0">
            <a:spAutoFit/>
          </a:bodyPr>
          <a:lstStyle/>
          <a:p>
            <a:pPr marL="342900" indent="-342900">
              <a:buFont typeface="Arial" panose="020B0604020202020204" pitchFamily="34" charset="0"/>
              <a:buChar char="•"/>
              <a:defRPr/>
            </a:pPr>
            <a:r>
              <a:rPr lang="en-AU" altLang="en-US" sz="2000" dirty="0">
                <a:solidFill>
                  <a:srgbClr val="000000"/>
                </a:solidFill>
                <a:latin typeface="Arial" panose="020B0604020202020204" pitchFamily="34" charset="0"/>
                <a:cs typeface="Arial" panose="020B0604020202020204" pitchFamily="34" charset="0"/>
              </a:rPr>
              <a:t>Methamphetamines (crystal / base / speed forms)</a:t>
            </a:r>
          </a:p>
          <a:p>
            <a:pPr marL="342900" indent="-342900">
              <a:buFont typeface="Arial" panose="020B0604020202020204" pitchFamily="34" charset="0"/>
              <a:buChar char="•"/>
              <a:defRPr/>
            </a:pPr>
            <a:r>
              <a:rPr lang="en-AU" altLang="en-US" sz="2000" dirty="0">
                <a:solidFill>
                  <a:srgbClr val="000000"/>
                </a:solidFill>
                <a:latin typeface="Arial" panose="020B0604020202020204" pitchFamily="34" charset="0"/>
                <a:cs typeface="Arial" panose="020B0604020202020204" pitchFamily="34" charset="0"/>
              </a:rPr>
              <a:t>Opiates and opioids (including heroin, morphine, buprenorphine, methadone and fentanyl)</a:t>
            </a:r>
          </a:p>
          <a:p>
            <a:pPr marL="342900" indent="-342900">
              <a:buFont typeface="Arial" panose="020B0604020202020204" pitchFamily="34" charset="0"/>
              <a:buChar char="•"/>
              <a:defRPr/>
            </a:pPr>
            <a:r>
              <a:rPr lang="en-AU" altLang="en-US" sz="2000" dirty="0">
                <a:solidFill>
                  <a:srgbClr val="000000"/>
                </a:solidFill>
                <a:latin typeface="Arial" panose="020B0604020202020204" pitchFamily="34" charset="0"/>
                <a:cs typeface="Arial" panose="020B0604020202020204" pitchFamily="34" charset="0"/>
              </a:rPr>
              <a:t>Steroids and peptides</a:t>
            </a:r>
          </a:p>
          <a:p>
            <a:pPr marL="342900" indent="-342900">
              <a:buFont typeface="Arial" panose="020B0604020202020204" pitchFamily="34" charset="0"/>
              <a:buChar char="•"/>
              <a:defRPr/>
            </a:pPr>
            <a:r>
              <a:rPr lang="en-US" altLang="en-US" sz="2000" dirty="0">
                <a:solidFill>
                  <a:srgbClr val="000000"/>
                </a:solidFill>
                <a:latin typeface="Arial" panose="020B0604020202020204" pitchFamily="34" charset="0"/>
                <a:cs typeface="Arial" panose="020B0604020202020204" pitchFamily="34" charset="0"/>
              </a:rPr>
              <a:t>Poly drug use increasingly common</a:t>
            </a:r>
          </a:p>
          <a:p>
            <a:pPr>
              <a:defRPr/>
            </a:pPr>
            <a:endParaRPr lang="en-US" altLang="en-US" sz="2000" dirty="0">
              <a:solidFill>
                <a:srgbClr val="000000"/>
              </a:solidFill>
              <a:latin typeface="Arial" panose="020B0604020202020204" pitchFamily="34" charset="0"/>
              <a:cs typeface="Arial" panose="020B0604020202020204" pitchFamily="34" charset="0"/>
            </a:endParaRPr>
          </a:p>
          <a:p>
            <a:pPr>
              <a:defRPr/>
            </a:pPr>
            <a:r>
              <a:rPr lang="en-US" altLang="en-US" sz="2000" b="1" dirty="0">
                <a:solidFill>
                  <a:srgbClr val="000000"/>
                </a:solidFill>
                <a:latin typeface="Arial" panose="020B0604020202020204" pitchFamily="34" charset="0"/>
                <a:cs typeface="Arial" panose="020B0604020202020204" pitchFamily="34" charset="0"/>
              </a:rPr>
              <a:t>What makes trends? Why is important to know about different drug use amongst your NSP client base?</a:t>
            </a:r>
          </a:p>
          <a:p>
            <a:pPr>
              <a:defRPr/>
            </a:pPr>
            <a:endParaRPr lang="en-US" altLang="en-US" sz="2000" dirty="0">
              <a:solidFill>
                <a:srgbClr val="000000"/>
              </a:solidFill>
              <a:latin typeface="Arial" panose="020B0604020202020204" pitchFamily="34" charset="0"/>
              <a:cs typeface="Arial" panose="020B0604020202020204" pitchFamily="34" charset="0"/>
            </a:endParaRPr>
          </a:p>
          <a:p>
            <a:pPr>
              <a:defRPr/>
            </a:pPr>
            <a:endParaRPr lang="en-AU" altLang="en-US" sz="2000" dirty="0">
              <a:latin typeface="Arial" panose="020B0604020202020204" pitchFamily="34" charset="0"/>
              <a:cs typeface="Arial" panose="020B0604020202020204" pitchFamily="34" charset="0"/>
            </a:endParaRPr>
          </a:p>
        </p:txBody>
      </p:sp>
      <p:grpSp>
        <p:nvGrpSpPr>
          <p:cNvPr id="30" name="Group 29">
            <a:extLst>
              <a:ext uri="{FF2B5EF4-FFF2-40B4-BE49-F238E27FC236}">
                <a16:creationId xmlns:a16="http://schemas.microsoft.com/office/drawing/2014/main" id="{0285E578-B7D0-7748-B24A-FFF57E28891A}"/>
              </a:ext>
            </a:extLst>
          </p:cNvPr>
          <p:cNvGrpSpPr/>
          <p:nvPr/>
        </p:nvGrpSpPr>
        <p:grpSpPr>
          <a:xfrm>
            <a:off x="0" y="5200650"/>
            <a:ext cx="9144000" cy="1835149"/>
            <a:chOff x="0" y="5200650"/>
            <a:chExt cx="9144000" cy="1835149"/>
          </a:xfrm>
        </p:grpSpPr>
        <p:sp>
          <p:nvSpPr>
            <p:cNvPr id="31" name="Rectangle 30">
              <a:extLst>
                <a:ext uri="{FF2B5EF4-FFF2-40B4-BE49-F238E27FC236}">
                  <a16:creationId xmlns:a16="http://schemas.microsoft.com/office/drawing/2014/main" id="{A4F89DF6-3633-BC4A-A98C-9AD1B79829E0}"/>
                </a:ext>
              </a:extLst>
            </p:cNvPr>
            <p:cNvSpPr/>
            <p:nvPr/>
          </p:nvSpPr>
          <p:spPr>
            <a:xfrm>
              <a:off x="0" y="5200650"/>
              <a:ext cx="9144000" cy="183514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59FC44B-935E-8B4B-BE6E-C78D0FD92798}"/>
                </a:ext>
              </a:extLst>
            </p:cNvPr>
            <p:cNvSpPr txBox="1"/>
            <p:nvPr/>
          </p:nvSpPr>
          <p:spPr>
            <a:xfrm>
              <a:off x="590704" y="5548305"/>
              <a:ext cx="7962748" cy="1231106"/>
            </a:xfrm>
            <a:prstGeom prst="rect">
              <a:avLst/>
            </a:prstGeom>
            <a:noFill/>
          </p:spPr>
          <p:txBody>
            <a:bodyPr wrap="square" rtlCol="0">
              <a:spAutoFit/>
            </a:bodyPr>
            <a:lstStyle/>
            <a:p>
              <a:pPr>
                <a:spcBef>
                  <a:spcPct val="0"/>
                </a:spcBef>
              </a:pPr>
              <a:r>
                <a:rPr lang="en-US" altLang="en-US" dirty="0">
                  <a:solidFill>
                    <a:schemeClr val="bg1"/>
                  </a:solidFill>
                  <a:latin typeface="Arial" panose="020B0604020202020204" pitchFamily="34" charset="0"/>
                  <a:cs typeface="Arial" panose="020B0604020202020204" pitchFamily="34" charset="0"/>
                </a:rPr>
                <a:t>Research National sites such as NDARC to find out the most recent information from your State on drug use trends, availability and pricing.</a:t>
              </a:r>
            </a:p>
            <a:p>
              <a:pPr>
                <a:spcBef>
                  <a:spcPct val="0"/>
                </a:spcBef>
              </a:pPr>
              <a:r>
                <a:rPr lang="en-US" altLang="en-US" dirty="0">
                  <a:solidFill>
                    <a:schemeClr val="bg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www.ndarc.unsw.edu.au</a:t>
              </a:r>
              <a:r>
                <a:rPr lang="en-US" altLang="en-US" dirty="0">
                  <a:solidFill>
                    <a:schemeClr val="bg1"/>
                  </a:solidFill>
                  <a:latin typeface="Arial" panose="020B0604020202020204" pitchFamily="34" charset="0"/>
                  <a:cs typeface="Arial" panose="020B0604020202020204" pitchFamily="34" charset="0"/>
                </a:rPr>
                <a:t> </a:t>
              </a:r>
              <a:endParaRPr lang="en-AU" altLang="en-US" dirty="0">
                <a:solidFill>
                  <a:schemeClr val="bg1"/>
                </a:solidFill>
                <a:latin typeface="Arial" panose="020B0604020202020204" pitchFamily="34" charset="0"/>
                <a:cs typeface="Arial" panose="020B0604020202020204" pitchFamily="34" charset="0"/>
              </a:endParaRPr>
            </a:p>
            <a:p>
              <a:pPr>
                <a:spcBef>
                  <a:spcPct val="0"/>
                </a:spcBef>
              </a:pPr>
              <a:endParaRPr lang="en-AU" altLang="en-US" dirty="0">
                <a:solidFill>
                  <a:schemeClr val="bg1"/>
                </a:solidFill>
                <a:latin typeface="Arial" panose="020B0604020202020204" pitchFamily="34" charset="0"/>
                <a:ea typeface="MS PGothic" panose="020B0600070205080204" pitchFamily="34" charset="-128"/>
              </a:endParaRPr>
            </a:p>
          </p:txBody>
        </p:sp>
      </p:grpSp>
    </p:spTree>
    <p:extLst>
      <p:ext uri="{BB962C8B-B14F-4D97-AF65-F5344CB8AC3E}">
        <p14:creationId xmlns:p14="http://schemas.microsoft.com/office/powerpoint/2010/main" val="342268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250" fill="hold"/>
                                        <p:tgtEl>
                                          <p:spTgt spid="30"/>
                                        </p:tgtEl>
                                        <p:attrNameLst>
                                          <p:attrName>ppt_x</p:attrName>
                                        </p:attrNameLst>
                                      </p:cBhvr>
                                      <p:tavLst>
                                        <p:tav tm="0">
                                          <p:val>
                                            <p:strVal val="#ppt_x"/>
                                          </p:val>
                                        </p:tav>
                                        <p:tav tm="100000">
                                          <p:val>
                                            <p:strVal val="#ppt_x"/>
                                          </p:val>
                                        </p:tav>
                                      </p:tavLst>
                                    </p:anim>
                                    <p:anim calcmode="lin" valueType="num">
                                      <p:cBhvr additive="base">
                                        <p:cTn id="33"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1"/>
            <a:ext cx="9144000" cy="68579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5774"/>
            <a:ext cx="9144000" cy="1277957"/>
          </a:xfrm>
        </p:spPr>
        <p:txBody>
          <a:bodyPr/>
          <a:lstStyle/>
          <a:p>
            <a:r>
              <a:rPr lang="en-US" dirty="0">
                <a:solidFill>
                  <a:schemeClr val="bg1"/>
                </a:solidFill>
              </a:rPr>
              <a:t>Challenge Activity</a:t>
            </a:r>
          </a:p>
        </p:txBody>
      </p:sp>
      <p:sp>
        <p:nvSpPr>
          <p:cNvPr id="5" name="TextBox 4">
            <a:extLst>
              <a:ext uri="{FF2B5EF4-FFF2-40B4-BE49-F238E27FC236}">
                <a16:creationId xmlns:a16="http://schemas.microsoft.com/office/drawing/2014/main" id="{93EDE4E8-63FE-944B-96A0-CA917D5E96D9}"/>
              </a:ext>
            </a:extLst>
          </p:cNvPr>
          <p:cNvSpPr txBox="1"/>
          <p:nvPr/>
        </p:nvSpPr>
        <p:spPr>
          <a:xfrm>
            <a:off x="242888" y="3742387"/>
            <a:ext cx="8601075" cy="3139321"/>
          </a:xfrm>
          <a:prstGeom prst="rect">
            <a:avLst/>
          </a:prstGeom>
          <a:noFill/>
        </p:spPr>
        <p:txBody>
          <a:bodyPr wrap="square" rtlCol="0">
            <a:spAutoFit/>
          </a:bodyPr>
          <a:lstStyle/>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In the next 2 weeks, visit an NSP or a pharmacy NSP, put yourself in the shoes of clients and ask for an injecting pack. </a:t>
            </a:r>
          </a:p>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Make a note on how you feel accessing the centre, the response that you get from staff and how that makes you feel.</a:t>
            </a:r>
          </a:p>
          <a:p>
            <a:pPr algn="ctr">
              <a:spcAft>
                <a:spcPts val="1200"/>
              </a:spcAft>
            </a:pPr>
            <a:r>
              <a:rPr lang="en-AU" altLang="en-US" sz="2400" dirty="0">
                <a:solidFill>
                  <a:schemeClr val="bg1"/>
                </a:solidFill>
                <a:latin typeface="Arial" panose="020B0604020202020204" pitchFamily="34" charset="0"/>
                <a:cs typeface="Arial" panose="020B0604020202020204" pitchFamily="34" charset="0"/>
              </a:rPr>
              <a:t>Take away learnings from this experience and use these in your own practice</a:t>
            </a:r>
          </a:p>
          <a:p>
            <a:pPr>
              <a:spcAft>
                <a:spcPts val="1200"/>
              </a:spcAft>
            </a:pPr>
            <a:endParaRPr lang="en-AU" altLang="en-US" sz="2400" dirty="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626D475-8313-544E-9BA8-AC486EC445FF}"/>
              </a:ext>
            </a:extLst>
          </p:cNvPr>
          <p:cNvPicPr>
            <a:picLocks noChangeAspect="1"/>
          </p:cNvPicPr>
          <p:nvPr/>
        </p:nvPicPr>
        <p:blipFill>
          <a:blip r:embed="rId3"/>
          <a:stretch>
            <a:fillRect/>
          </a:stretch>
        </p:blipFill>
        <p:spPr>
          <a:xfrm>
            <a:off x="3920366" y="1703832"/>
            <a:ext cx="1303268" cy="1757176"/>
          </a:xfrm>
          <a:prstGeom prst="rect">
            <a:avLst/>
          </a:prstGeom>
        </p:spPr>
      </p:pic>
    </p:spTree>
    <p:extLst>
      <p:ext uri="{BB962C8B-B14F-4D97-AF65-F5344CB8AC3E}">
        <p14:creationId xmlns:p14="http://schemas.microsoft.com/office/powerpoint/2010/main" val="275172940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336013" y="828678"/>
            <a:ext cx="8543581" cy="1277957"/>
          </a:xfrm>
        </p:spPr>
        <p:txBody>
          <a:bodyPr/>
          <a:lstStyle/>
          <a:p>
            <a:r>
              <a:rPr lang="en-AU" altLang="en-US" dirty="0">
                <a:solidFill>
                  <a:srgbClr val="529C33"/>
                </a:solidFill>
              </a:rPr>
              <a:t>Essential elements of an NSP </a:t>
            </a:r>
            <a:br>
              <a:rPr lang="en-AU" altLang="en-US" dirty="0">
                <a:solidFill>
                  <a:srgbClr val="529C33"/>
                </a:solidFill>
              </a:rPr>
            </a:br>
            <a:r>
              <a:rPr lang="en-US" altLang="en-US" sz="1400" b="0" dirty="0">
                <a:solidFill>
                  <a:srgbClr val="529C33"/>
                </a:solidFill>
              </a:rPr>
              <a:t>QNSP (2018) Needle and Syringe Program Guidelines</a:t>
            </a:r>
            <a:endParaRPr lang="en-US" sz="1400" b="0" dirty="0">
              <a:solidFill>
                <a:srgbClr val="529C33"/>
              </a:solidFill>
            </a:endParaRPr>
          </a:p>
        </p:txBody>
      </p:sp>
      <p:sp>
        <p:nvSpPr>
          <p:cNvPr id="3" name="TextBox 2">
            <a:extLst>
              <a:ext uri="{FF2B5EF4-FFF2-40B4-BE49-F238E27FC236}">
                <a16:creationId xmlns:a16="http://schemas.microsoft.com/office/drawing/2014/main" id="{3E3052DA-21F3-BF46-AADF-99F286BB4F46}"/>
              </a:ext>
            </a:extLst>
          </p:cNvPr>
          <p:cNvSpPr txBox="1"/>
          <p:nvPr/>
        </p:nvSpPr>
        <p:spPr>
          <a:xfrm>
            <a:off x="336013" y="2327325"/>
            <a:ext cx="8543581" cy="4801314"/>
          </a:xfrm>
          <a:prstGeom prst="rect">
            <a:avLst/>
          </a:prstGeom>
          <a:noFill/>
        </p:spPr>
        <p:txBody>
          <a:bodyPr wrap="square" rtlCol="0">
            <a:spAutoFit/>
          </a:bodyPr>
          <a:lstStyle/>
          <a:p>
            <a:pPr>
              <a:defRPr/>
            </a:pPr>
            <a:r>
              <a:rPr lang="en-AU" b="1" dirty="0">
                <a:solidFill>
                  <a:schemeClr val="tx1">
                    <a:lumMod val="75000"/>
                    <a:lumOff val="25000"/>
                  </a:schemeClr>
                </a:solidFill>
                <a:latin typeface="Arial" panose="020B0604020202020204" pitchFamily="34" charset="0"/>
                <a:cs typeface="Arial" panose="020B0604020202020204" pitchFamily="34" charset="0"/>
              </a:rPr>
              <a:t>Primary NSP</a:t>
            </a:r>
          </a:p>
          <a:p>
            <a:pPr marL="285750"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Be accessible to the client group</a:t>
            </a:r>
          </a:p>
          <a:p>
            <a:pPr marL="285750"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Provide access to the client group</a:t>
            </a:r>
          </a:p>
          <a:p>
            <a:pPr marL="285750"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Are responsive to the client group regarding drug use trends to ensure that people who inject drugs receive up to date and relevant:</a:t>
            </a:r>
          </a:p>
          <a:p>
            <a:pPr marL="742950" lvl="1" indent="-285750">
              <a:buFont typeface="Arial" panose="020B0604020202020204" pitchFamily="34" charset="0"/>
              <a:buChar char="•"/>
              <a:defRPr/>
            </a:pPr>
            <a:r>
              <a:rPr lang="en-AU" i="1" dirty="0">
                <a:solidFill>
                  <a:schemeClr val="tx1">
                    <a:lumMod val="75000"/>
                    <a:lumOff val="25000"/>
                  </a:schemeClr>
                </a:solidFill>
                <a:latin typeface="Arial" panose="020B0604020202020204" pitchFamily="34" charset="0"/>
                <a:cs typeface="Arial" panose="020B0604020202020204" pitchFamily="34" charset="0"/>
              </a:rPr>
              <a:t>Targeted information</a:t>
            </a:r>
          </a:p>
          <a:p>
            <a:pPr marL="742950" lvl="1" indent="-285750">
              <a:buFont typeface="Arial" panose="020B0604020202020204" pitchFamily="34" charset="0"/>
              <a:buChar char="•"/>
              <a:defRPr/>
            </a:pPr>
            <a:r>
              <a:rPr lang="en-AU" i="1" dirty="0">
                <a:solidFill>
                  <a:schemeClr val="tx1">
                    <a:lumMod val="75000"/>
                    <a:lumOff val="25000"/>
                  </a:schemeClr>
                </a:solidFill>
                <a:latin typeface="Arial" panose="020B0604020202020204" pitchFamily="34" charset="0"/>
                <a:cs typeface="Arial" panose="020B0604020202020204" pitchFamily="34" charset="0"/>
              </a:rPr>
              <a:t>Equipment</a:t>
            </a:r>
          </a:p>
          <a:p>
            <a:pPr marL="742950" lvl="1" indent="-285750">
              <a:buFont typeface="Arial" panose="020B0604020202020204" pitchFamily="34" charset="0"/>
              <a:buChar char="•"/>
              <a:defRPr/>
            </a:pPr>
            <a:r>
              <a:rPr lang="en-AU" i="1" dirty="0">
                <a:solidFill>
                  <a:schemeClr val="tx1">
                    <a:lumMod val="75000"/>
                    <a:lumOff val="25000"/>
                  </a:schemeClr>
                </a:solidFill>
                <a:latin typeface="Arial" panose="020B0604020202020204" pitchFamily="34" charset="0"/>
                <a:cs typeface="Arial" panose="020B0604020202020204" pitchFamily="34" charset="0"/>
              </a:rPr>
              <a:t>Targeted brief interventions, and</a:t>
            </a:r>
          </a:p>
          <a:p>
            <a:pPr marL="742950" lvl="1" indent="-285750">
              <a:buFont typeface="Arial" panose="020B0604020202020204" pitchFamily="34" charset="0"/>
              <a:buChar char="•"/>
              <a:defRPr/>
            </a:pPr>
            <a:r>
              <a:rPr lang="en-AU" i="1" dirty="0">
                <a:solidFill>
                  <a:schemeClr val="tx1">
                    <a:lumMod val="75000"/>
                    <a:lumOff val="25000"/>
                  </a:schemeClr>
                </a:solidFill>
                <a:latin typeface="Arial" panose="020B0604020202020204" pitchFamily="34" charset="0"/>
                <a:cs typeface="Arial" panose="020B0604020202020204" pitchFamily="34" charset="0"/>
              </a:rPr>
              <a:t>Referrals as appropriate</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Confidentiality and anonymity</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Employ staff whose primary role is the provision of NSP services</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Provide on-site disposal units and education about safe, legal disposal</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Collection of (anonymous) data in accordance with QNSP data standards</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Provide referral to onsite or an external organisation for testing for BBVs</a:t>
            </a:r>
          </a:p>
          <a:p>
            <a:pPr marL="285750" lvl="1" indent="-285750">
              <a:buFont typeface="Arial" panose="020B0604020202020204" pitchFamily="34" charset="0"/>
              <a:buChar char="•"/>
              <a:defRPr/>
            </a:pPr>
            <a:r>
              <a:rPr lang="en-AU" dirty="0">
                <a:solidFill>
                  <a:schemeClr val="tx1">
                    <a:lumMod val="75000"/>
                    <a:lumOff val="25000"/>
                  </a:schemeClr>
                </a:solidFill>
                <a:latin typeface="Arial" panose="020B0604020202020204" pitchFamily="34" charset="0"/>
                <a:cs typeface="Arial" panose="020B0604020202020204" pitchFamily="34" charset="0"/>
              </a:rPr>
              <a:t>Provide referral to onsite or external organisation for Hepatitis C treatment</a:t>
            </a:r>
          </a:p>
          <a:p>
            <a:pPr marL="342900" lvl="1" indent="-342900">
              <a:buFont typeface="Wingdings 3" charset="2"/>
              <a:buChar char=""/>
              <a:defRPr/>
            </a:pPr>
            <a:endParaRPr lang="en-AU" dirty="0">
              <a:solidFill>
                <a:schemeClr val="tx1">
                  <a:lumMod val="75000"/>
                  <a:lumOff val="25000"/>
                </a:schemeClr>
              </a:solidFill>
              <a:latin typeface="Arial" panose="020B0604020202020204" pitchFamily="34" charset="0"/>
              <a:cs typeface="Arial" panose="020B0604020202020204" pitchFamily="34" charset="0"/>
            </a:endParaRPr>
          </a:p>
          <a:p>
            <a:pPr lvl="1">
              <a:defRPr/>
            </a:pPr>
            <a:endParaRPr lang="en-AU"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69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500"/>
                                        <p:tgtEl>
                                          <p:spTgt spid="3">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Effect transition="in" filter="fade">
                                      <p:cBhvr>
                                        <p:cTn id="49" dur="500"/>
                                        <p:tgtEl>
                                          <p:spTgt spid="3">
                                            <p:txEl>
                                              <p:pRg st="10" end="1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Effect transition="in" filter="fade">
                                      <p:cBhvr>
                                        <p:cTn id="54" dur="500"/>
                                        <p:tgtEl>
                                          <p:spTgt spid="3">
                                            <p:txEl>
                                              <p:pRg st="11" end="1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Effect transition="in" filter="fade">
                                      <p:cBhvr>
                                        <p:cTn id="59" dur="500"/>
                                        <p:tgtEl>
                                          <p:spTgt spid="3">
                                            <p:txEl>
                                              <p:pRg st="12" end="1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
                                            <p:txEl>
                                              <p:pRg st="13" end="13"/>
                                            </p:txEl>
                                          </p:spTgt>
                                        </p:tgtEl>
                                        <p:attrNameLst>
                                          <p:attrName>style.visibility</p:attrName>
                                        </p:attrNameLst>
                                      </p:cBhvr>
                                      <p:to>
                                        <p:strVal val="visible"/>
                                      </p:to>
                                    </p:set>
                                    <p:animEffect transition="in" filter="fade">
                                      <p:cBhvr>
                                        <p:cTn id="64"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336013" y="114304"/>
            <a:ext cx="8543581" cy="1277957"/>
          </a:xfrm>
        </p:spPr>
        <p:txBody>
          <a:bodyPr/>
          <a:lstStyle/>
          <a:p>
            <a:r>
              <a:rPr lang="en-AU" altLang="en-US" dirty="0">
                <a:solidFill>
                  <a:srgbClr val="529C33"/>
                </a:solidFill>
              </a:rPr>
              <a:t>Secondary NSP</a:t>
            </a:r>
            <a:br>
              <a:rPr lang="en-AU" altLang="en-US" dirty="0">
                <a:solidFill>
                  <a:srgbClr val="529C33"/>
                </a:solidFill>
              </a:rPr>
            </a:br>
            <a:r>
              <a:rPr lang="en-US" altLang="en-US" sz="1600" b="0" dirty="0">
                <a:solidFill>
                  <a:srgbClr val="529C33"/>
                </a:solidFill>
              </a:rPr>
              <a:t>QNSP (2018) Needle and Syringe Program Guidelines</a:t>
            </a:r>
            <a:endParaRPr lang="en-US" sz="1600" b="0" dirty="0">
              <a:solidFill>
                <a:srgbClr val="529C33"/>
              </a:solidFill>
            </a:endParaRPr>
          </a:p>
        </p:txBody>
      </p:sp>
      <p:sp>
        <p:nvSpPr>
          <p:cNvPr id="3" name="TextBox 2">
            <a:extLst>
              <a:ext uri="{FF2B5EF4-FFF2-40B4-BE49-F238E27FC236}">
                <a16:creationId xmlns:a16="http://schemas.microsoft.com/office/drawing/2014/main" id="{3E3052DA-21F3-BF46-AADF-99F286BB4F46}"/>
              </a:ext>
            </a:extLst>
          </p:cNvPr>
          <p:cNvSpPr txBox="1"/>
          <p:nvPr/>
        </p:nvSpPr>
        <p:spPr>
          <a:xfrm>
            <a:off x="336012" y="1884412"/>
            <a:ext cx="8543581" cy="3801041"/>
          </a:xfrm>
          <a:prstGeom prst="rect">
            <a:avLst/>
          </a:prstGeom>
          <a:noFill/>
        </p:spPr>
        <p:txBody>
          <a:bodyPr wrap="square" rtlCol="0">
            <a:spAutoFit/>
          </a:bodyPr>
          <a:lstStyle/>
          <a:p>
            <a:pPr>
              <a:spcAft>
                <a:spcPts val="600"/>
              </a:spcAft>
              <a:defRPr/>
            </a:pPr>
            <a:r>
              <a:rPr lang="en-AU" sz="2400" dirty="0">
                <a:latin typeface="Arial" panose="020B0604020202020204" pitchFamily="34" charset="0"/>
                <a:cs typeface="Arial" panose="020B0604020202020204" pitchFamily="34" charset="0"/>
              </a:rPr>
              <a:t>Secondary NSPs are provided as an adjunct to other health and community services. Examples include Community Health facilities.</a:t>
            </a:r>
          </a:p>
          <a:p>
            <a:pPr>
              <a:spcAft>
                <a:spcPts val="600"/>
              </a:spcAft>
              <a:defRPr/>
            </a:pPr>
            <a:r>
              <a:rPr lang="en-AU" sz="2400" dirty="0">
                <a:latin typeface="Arial" panose="020B0604020202020204" pitchFamily="34" charset="0"/>
                <a:cs typeface="Arial" panose="020B0604020202020204" pitchFamily="34" charset="0"/>
              </a:rPr>
              <a:t> </a:t>
            </a:r>
          </a:p>
          <a:p>
            <a:pPr>
              <a:spcAft>
                <a:spcPts val="600"/>
              </a:spcAft>
              <a:defRPr/>
            </a:pPr>
            <a:r>
              <a:rPr lang="en-AU" sz="2400" b="1" dirty="0">
                <a:latin typeface="Arial" panose="020B0604020202020204" pitchFamily="34" charset="0"/>
                <a:cs typeface="Arial" panose="020B0604020202020204" pitchFamily="34" charset="0"/>
              </a:rPr>
              <a:t>Secondary NSPs must provide</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Access to injecting equipment supplied by QNSP</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Confidential and anonymous service</a:t>
            </a:r>
          </a:p>
          <a:p>
            <a:pPr marL="342900" indent="-342900">
              <a:spcAft>
                <a:spcPts val="600"/>
              </a:spcAft>
              <a:buFont typeface="Arial" panose="020B0604020202020204" pitchFamily="34" charset="0"/>
              <a:buChar char="•"/>
              <a:defRPr/>
            </a:pPr>
            <a:r>
              <a:rPr lang="en-AU" sz="2400" dirty="0">
                <a:latin typeface="Arial" panose="020B0604020202020204" pitchFamily="34" charset="0"/>
                <a:cs typeface="Arial" panose="020B0604020202020204" pitchFamily="34" charset="0"/>
              </a:rPr>
              <a:t>On-site disposal units and information about safe disposal available</a:t>
            </a:r>
          </a:p>
        </p:txBody>
      </p:sp>
    </p:spTree>
    <p:extLst>
      <p:ext uri="{BB962C8B-B14F-4D97-AF65-F5344CB8AC3E}">
        <p14:creationId xmlns:p14="http://schemas.microsoft.com/office/powerpoint/2010/main" val="133146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oH MSPowerPoint template_standard" id="{BE842267-48E4-2047-AAB2-159FDCDD7ABA}" vid="{BBD2549B-3648-CD4B-B285-3B5D67FDF9E5}"/>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2687</TotalTime>
  <Words>2725</Words>
  <Application>Microsoft Macintosh PowerPoint</Application>
  <PresentationFormat>On-screen Show (4:3)</PresentationFormat>
  <Paragraphs>302</Paragraphs>
  <Slides>41</Slides>
  <Notes>11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41</vt:i4>
      </vt:variant>
    </vt:vector>
  </HeadingPairs>
  <TitlesOfParts>
    <vt:vector size="53" baseType="lpstr">
      <vt:lpstr>MS PGothic</vt:lpstr>
      <vt:lpstr>游ゴシック</vt:lpstr>
      <vt:lpstr>Arial</vt:lpstr>
      <vt:lpstr>Arial Narrow</vt:lpstr>
      <vt:lpstr>Calibri</vt:lpstr>
      <vt:lpstr>Calibri Light</vt:lpstr>
      <vt:lpstr>Helvetica</vt:lpstr>
      <vt:lpstr>Times New Roman</vt:lpstr>
      <vt:lpstr>Wingdings</vt:lpstr>
      <vt:lpstr>Wingdings 3</vt:lpstr>
      <vt:lpstr>Office Theme</vt:lpstr>
      <vt:lpstr>Custom Design</vt:lpstr>
      <vt:lpstr>Queensland Needle Syringe Program</vt:lpstr>
      <vt:lpstr>Overview</vt:lpstr>
      <vt:lpstr>Activity</vt:lpstr>
      <vt:lpstr>Activity</vt:lpstr>
      <vt:lpstr>PowerPoint Presentation</vt:lpstr>
      <vt:lpstr>More commonly  injected drugs</vt:lpstr>
      <vt:lpstr>Challenge Activity</vt:lpstr>
      <vt:lpstr>Essential elements of an NSP  QNSP (2018) Needle and Syringe Program Guidelines</vt:lpstr>
      <vt:lpstr>Secondary NSP QNSP (2018) Needle and Syringe Program Guidelines</vt:lpstr>
      <vt:lpstr>ALL Qld NSPs must</vt:lpstr>
      <vt:lpstr>Activity</vt:lpstr>
      <vt:lpstr>Activity</vt:lpstr>
      <vt:lpstr>Activity</vt:lpstr>
      <vt:lpstr>Activity</vt:lpstr>
      <vt:lpstr>Addressing Stigma and Discrimination</vt:lpstr>
      <vt:lpstr>Addressing Stigma and Discrimination</vt:lpstr>
      <vt:lpstr>Addressing Stigma and Discrimination</vt:lpstr>
      <vt:lpstr>Why people were discriminated against? </vt:lpstr>
      <vt:lpstr>How the discrimination made people feel</vt:lpstr>
      <vt:lpstr>Connecting with  People who choose to inject drugs</vt:lpstr>
      <vt:lpstr>Non-judgemental approach</vt:lpstr>
      <vt:lpstr>Awareness of Language</vt:lpstr>
      <vt:lpstr>Discussion</vt:lpstr>
      <vt:lpstr>Accessibility Factors</vt:lpstr>
      <vt:lpstr>Providing safe environments  for clients and staff</vt:lpstr>
      <vt:lpstr>Professionalism  in NSP work</vt:lpstr>
      <vt:lpstr>Professional Boundaries</vt:lpstr>
      <vt:lpstr>Sticky Situations</vt:lpstr>
      <vt:lpstr>Supplying Injecting Equipment</vt:lpstr>
      <vt:lpstr>Discussion</vt:lpstr>
      <vt:lpstr>Monitoring  &amp; Evaluation</vt:lpstr>
      <vt:lpstr>Monitoring  &amp; Evaluation</vt:lpstr>
      <vt:lpstr>Monitoring  &amp; Evaluation</vt:lpstr>
      <vt:lpstr>Opportunistic  Education</vt:lpstr>
      <vt:lpstr>Opportunistic  Education</vt:lpstr>
      <vt:lpstr>Opportunistic  Education</vt:lpstr>
      <vt:lpstr>Referrals</vt:lpstr>
      <vt:lpstr>Referrals</vt:lpstr>
      <vt:lpstr>Opportunistic  Education</vt:lpstr>
      <vt:lpstr>Activity</vt:lpstr>
      <vt:lpstr>Recap: Topic 2</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Queensland Needle Syringe Program</dc:title>
  <dc:creator>Microsoft Office User</dc:creator>
  <cp:lastModifiedBy>Microsoft Office User</cp:lastModifiedBy>
  <cp:revision>96</cp:revision>
  <dcterms:created xsi:type="dcterms:W3CDTF">2018-08-29T07:57:30Z</dcterms:created>
  <dcterms:modified xsi:type="dcterms:W3CDTF">2018-08-31T05:41:44Z</dcterms:modified>
</cp:coreProperties>
</file>